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0" r:id="rId2"/>
    <p:sldId id="306" r:id="rId3"/>
    <p:sldId id="283" r:id="rId4"/>
    <p:sldId id="288" r:id="rId5"/>
    <p:sldId id="289" r:id="rId6"/>
    <p:sldId id="290" r:id="rId7"/>
    <p:sldId id="291" r:id="rId8"/>
    <p:sldId id="292" r:id="rId9"/>
    <p:sldId id="284" r:id="rId10"/>
    <p:sldId id="293" r:id="rId11"/>
    <p:sldId id="294" r:id="rId12"/>
    <p:sldId id="297" r:id="rId13"/>
    <p:sldId id="259" r:id="rId14"/>
    <p:sldId id="262" r:id="rId15"/>
    <p:sldId id="263" r:id="rId16"/>
    <p:sldId id="303" r:id="rId17"/>
    <p:sldId id="304" r:id="rId18"/>
    <p:sldId id="307"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CD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984" y="36"/>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33539-26A5-4113-8302-08BAB6D1B149}" type="datetimeFigureOut">
              <a:rPr lang="it-IT" smtClean="0"/>
              <a:t>29/02/2016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BD078-BD9A-4678-BA67-3140BAA4D458}" type="slidenum">
              <a:rPr lang="it-IT" smtClean="0"/>
              <a:t>‹N›</a:t>
            </a:fld>
            <a:endParaRPr lang="it-IT"/>
          </a:p>
        </p:txBody>
      </p:sp>
    </p:spTree>
    <p:extLst>
      <p:ext uri="{BB962C8B-B14F-4D97-AF65-F5344CB8AC3E}">
        <p14:creationId xmlns:p14="http://schemas.microsoft.com/office/powerpoint/2010/main" val="254452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017DEA6-118A-4AE3-87BA-8A43B48C6C47}" type="slidenum">
              <a:rPr lang="it-IT" smtClean="0"/>
              <a:pPr/>
              <a:t>9</a:t>
            </a:fld>
            <a:endParaRPr lang="it-IT" smtClean="0"/>
          </a:p>
        </p:txBody>
      </p:sp>
      <p:sp>
        <p:nvSpPr>
          <p:cNvPr id="52227" name="Rectangle 2"/>
          <p:cNvSpPr>
            <a:spLocks noGrp="1" noRot="1"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it-IT" smtClean="0"/>
              <a:t>Ora vi vorrei mostrare alcuni frammenti delle tante testimonianze e scritture raccolte in questi mesi. Il mio obiettivo è di aiutarvi a comprendere quanto possa essere difficile cambiare e motivare una persona al cambiamento e al mantenimento del cambiamento. Le storie che i pz ci raccontano portano dentro tanto disagio e tanta sofferenza. L’ignoranza, la discriminazione, il pregiudizio sono spesso ostacoli e barriere al cambiamento. Per cambiare abbiamo la certezza che si debba ripartire anche dai vissuti soggettivi, emotivi e dalle rappresentazioni che ciascuno ha di sé, della propria vita e della propria malattia. Bisogna aiutare le persone a trovare nuove parole e nuove immagini per raccontare di sé, per percepirsi e immaginarsi nel mondo, per uscire dalla quella fissità sterile in cui il disagio ci relega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2146D42-39FF-4CAC-BDD7-79E3F29162C9}" type="datetimeFigureOut">
              <a:rPr lang="it-IT" smtClean="0"/>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403006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146D42-39FF-4CAC-BDD7-79E3F29162C9}" type="datetimeFigureOut">
              <a:rPr lang="it-IT" smtClean="0"/>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292569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146D42-39FF-4CAC-BDD7-79E3F29162C9}" type="datetimeFigureOut">
              <a:rPr lang="it-IT" smtClean="0"/>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292537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6287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59313" y="1628775"/>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59313" y="3967163"/>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457200" y="6245225"/>
            <a:ext cx="2133600" cy="476250"/>
          </a:xfrm>
        </p:spPr>
        <p:txBody>
          <a:bodyPr/>
          <a:lstStyle>
            <a:lvl1pPr>
              <a:defRPr/>
            </a:lvl1pPr>
          </a:lstStyle>
          <a:p>
            <a:endParaRPr 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endParaRPr lang="it-IT"/>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fld id="{4513D7C4-B614-4F4A-96B8-1FA52B492AAB}" type="slidenum">
              <a:rPr lang="it-IT"/>
              <a:pPr/>
              <a:t>‹N›</a:t>
            </a:fld>
            <a:endParaRPr lang="it-IT"/>
          </a:p>
        </p:txBody>
      </p:sp>
    </p:spTree>
    <p:extLst>
      <p:ext uri="{BB962C8B-B14F-4D97-AF65-F5344CB8AC3E}">
        <p14:creationId xmlns:p14="http://schemas.microsoft.com/office/powerpoint/2010/main" val="295437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146D42-39FF-4CAC-BDD7-79E3F29162C9}" type="datetimeFigureOut">
              <a:rPr lang="it-IT" smtClean="0"/>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241169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2146D42-39FF-4CAC-BDD7-79E3F29162C9}" type="datetimeFigureOut">
              <a:rPr lang="it-IT" smtClean="0"/>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305741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2146D42-39FF-4CAC-BDD7-79E3F29162C9}" type="datetimeFigureOut">
              <a:rPr lang="it-IT" smtClean="0"/>
              <a:t>29/02/2016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209456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2146D42-39FF-4CAC-BDD7-79E3F29162C9}" type="datetimeFigureOut">
              <a:rPr lang="it-IT" smtClean="0"/>
              <a:t>29/02/2016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79322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2146D42-39FF-4CAC-BDD7-79E3F29162C9}" type="datetimeFigureOut">
              <a:rPr lang="it-IT" smtClean="0"/>
              <a:t>29/02/2016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3000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2146D42-39FF-4CAC-BDD7-79E3F29162C9}" type="datetimeFigureOut">
              <a:rPr lang="it-IT" smtClean="0"/>
              <a:t>29/02/2016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38513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2146D42-39FF-4CAC-BDD7-79E3F29162C9}" type="datetimeFigureOut">
              <a:rPr lang="it-IT" smtClean="0"/>
              <a:t>29/02/2016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57680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2146D42-39FF-4CAC-BDD7-79E3F29162C9}" type="datetimeFigureOut">
              <a:rPr lang="it-IT" smtClean="0"/>
              <a:t>29/02/2016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931C71-0C11-4CA3-B91C-D0E8D838AB58}" type="slidenum">
              <a:rPr lang="it-IT" smtClean="0"/>
              <a:t>‹N›</a:t>
            </a:fld>
            <a:endParaRPr lang="it-IT"/>
          </a:p>
        </p:txBody>
      </p:sp>
    </p:spTree>
    <p:extLst>
      <p:ext uri="{BB962C8B-B14F-4D97-AF65-F5344CB8AC3E}">
        <p14:creationId xmlns:p14="http://schemas.microsoft.com/office/powerpoint/2010/main" val="1991228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46D42-39FF-4CAC-BDD7-79E3F29162C9}" type="datetimeFigureOut">
              <a:rPr lang="it-IT" smtClean="0"/>
              <a:t>29/02/2016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31C71-0C11-4CA3-B91C-D0E8D838AB58}" type="slidenum">
              <a:rPr lang="it-IT" smtClean="0"/>
              <a:t>‹N›</a:t>
            </a:fld>
            <a:endParaRPr lang="it-IT"/>
          </a:p>
        </p:txBody>
      </p:sp>
    </p:spTree>
    <p:extLst>
      <p:ext uri="{BB962C8B-B14F-4D97-AF65-F5344CB8AC3E}">
        <p14:creationId xmlns:p14="http://schemas.microsoft.com/office/powerpoint/2010/main" val="135632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source=images&amp;cd=&amp;cad=rja&amp;docid=f6xiLqr4jWM7GM&amp;tbnid=zJLeXuQ_EZjmaM:&amp;ved=0CAgQjRwwAA&amp;url=http://yourhealthradio.org/2012/05/23/wisdom-in-stories-medicine-with-dr-rita-charon/&amp;ei=4QZVUqHnKaW74ATV-IHAAQ&amp;psig=AFQjCNHbtfZq7qPC70oelTguyt1dTRQDAw&amp;ust=138139043372695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4678"/>
            <a:ext cx="8229600" cy="2290266"/>
          </a:xfrm>
        </p:spPr>
        <p:txBody>
          <a:bodyPr>
            <a:normAutofit/>
          </a:bodyPr>
          <a:lstStyle/>
          <a:p>
            <a:r>
              <a:rPr lang="it-IT" dirty="0" smtClean="0">
                <a:solidFill>
                  <a:srgbClr val="FF0000"/>
                </a:solidFill>
              </a:rPr>
              <a:t>L’Educazione Terapeutica nel promuovere il </a:t>
            </a:r>
            <a:r>
              <a:rPr lang="it-IT" dirty="0" err="1" smtClean="0">
                <a:solidFill>
                  <a:srgbClr val="FF0000"/>
                </a:solidFill>
              </a:rPr>
              <a:t>Patient</a:t>
            </a:r>
            <a:r>
              <a:rPr lang="it-IT" dirty="0" smtClean="0">
                <a:solidFill>
                  <a:srgbClr val="FF0000"/>
                </a:solidFill>
              </a:rPr>
              <a:t> Engagement</a:t>
            </a:r>
            <a:endParaRPr lang="it-IT" dirty="0">
              <a:solidFill>
                <a:srgbClr val="FF0000"/>
              </a:solidFill>
            </a:endParaRPr>
          </a:p>
        </p:txBody>
      </p:sp>
      <p:sp>
        <p:nvSpPr>
          <p:cNvPr id="3" name="Segnaposto contenuto 2"/>
          <p:cNvSpPr>
            <a:spLocks noGrp="1"/>
          </p:cNvSpPr>
          <p:nvPr>
            <p:ph idx="1"/>
          </p:nvPr>
        </p:nvSpPr>
        <p:spPr>
          <a:xfrm>
            <a:off x="457200" y="5445224"/>
            <a:ext cx="8229600" cy="680939"/>
          </a:xfrm>
        </p:spPr>
        <p:txBody>
          <a:bodyPr>
            <a:normAutofit fontScale="70000" lnSpcReduction="20000"/>
          </a:bodyPr>
          <a:lstStyle/>
          <a:p>
            <a:pPr marL="0" indent="0" algn="ctr">
              <a:buNone/>
            </a:pPr>
            <a:r>
              <a:rPr lang="it-IT" dirty="0" smtClean="0">
                <a:solidFill>
                  <a:schemeClr val="bg1"/>
                </a:solidFill>
              </a:rPr>
              <a:t>Natalia Piana</a:t>
            </a:r>
            <a:br>
              <a:rPr lang="it-IT" dirty="0" smtClean="0">
                <a:solidFill>
                  <a:schemeClr val="bg1"/>
                </a:solidFill>
              </a:rPr>
            </a:br>
            <a:r>
              <a:rPr lang="it-IT" dirty="0" smtClean="0">
                <a:solidFill>
                  <a:schemeClr val="bg1"/>
                </a:solidFill>
              </a:rPr>
              <a:t>C.U.R.I.A.M.O Università di Perugia</a:t>
            </a:r>
          </a:p>
        </p:txBody>
      </p:sp>
    </p:spTree>
    <p:extLst>
      <p:ext uri="{BB962C8B-B14F-4D97-AF65-F5344CB8AC3E}">
        <p14:creationId xmlns:p14="http://schemas.microsoft.com/office/powerpoint/2010/main" val="1130119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6512" y="116632"/>
            <a:ext cx="9180512" cy="2952328"/>
          </a:xfrm>
          <a:solidFill>
            <a:schemeClr val="tx1"/>
          </a:solidFill>
        </p:spPr>
        <p:txBody>
          <a:bodyPr>
            <a:noAutofit/>
          </a:bodyPr>
          <a:lstStyle/>
          <a:p>
            <a:pPr>
              <a:spcBef>
                <a:spcPts val="0"/>
              </a:spcBef>
              <a:buFont typeface="Symbol" pitchFamily="18" charset="2"/>
              <a:buNone/>
            </a:pPr>
            <a:r>
              <a:rPr lang="en-US" dirty="0" smtClean="0">
                <a:solidFill>
                  <a:schemeClr val="bg1"/>
                </a:solidFill>
                <a:cs typeface="Times New Roman" pitchFamily="18" charset="0"/>
              </a:rPr>
              <a:t>	</a:t>
            </a:r>
            <a:r>
              <a:rPr lang="en-US" sz="3100" dirty="0" smtClean="0">
                <a:solidFill>
                  <a:schemeClr val="bg1"/>
                </a:solidFill>
              </a:rPr>
              <a:t>As an enhanced form of history-taking, narrative approaches can assist the </a:t>
            </a:r>
            <a:r>
              <a:rPr lang="en-US" sz="3100" dirty="0" smtClean="0">
                <a:solidFill>
                  <a:srgbClr val="FF0000"/>
                </a:solidFill>
              </a:rPr>
              <a:t>physician </a:t>
            </a:r>
            <a:r>
              <a:rPr lang="en-US" sz="3100" dirty="0" smtClean="0">
                <a:solidFill>
                  <a:schemeClr val="bg1"/>
                </a:solidFill>
              </a:rPr>
              <a:t>in formulating </a:t>
            </a:r>
            <a:r>
              <a:rPr lang="en-US" sz="3100" u="sng" dirty="0" smtClean="0">
                <a:solidFill>
                  <a:schemeClr val="bg1"/>
                </a:solidFill>
              </a:rPr>
              <a:t>more appropriate diagnostic and treatment options </a:t>
            </a:r>
            <a:r>
              <a:rPr lang="en-US" sz="3100" dirty="0" smtClean="0">
                <a:solidFill>
                  <a:schemeClr val="bg1"/>
                </a:solidFill>
              </a:rPr>
              <a:t>as well as improve doctor-nurse/patient relationships</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sz="2400" dirty="0" smtClean="0">
                <a:solidFill>
                  <a:schemeClr val="bg1"/>
                </a:solidFill>
                <a:cs typeface="Times New Roman" pitchFamily="18" charset="0"/>
              </a:rPr>
              <a:t>T. </a:t>
            </a:r>
            <a:r>
              <a:rPr lang="en-US" sz="2400" dirty="0" err="1" smtClean="0">
                <a:solidFill>
                  <a:schemeClr val="bg1"/>
                </a:solidFill>
                <a:cs typeface="Times New Roman" pitchFamily="18" charset="0"/>
              </a:rPr>
              <a:t>Greenhalgh</a:t>
            </a:r>
            <a:r>
              <a:rPr lang="en-US" sz="2400" dirty="0" smtClean="0">
                <a:solidFill>
                  <a:schemeClr val="bg1"/>
                </a:solidFill>
                <a:cs typeface="Times New Roman" pitchFamily="18" charset="0"/>
              </a:rPr>
              <a:t> et al. </a:t>
            </a:r>
            <a:r>
              <a:rPr lang="en-US" sz="2400" i="1" dirty="0" smtClean="0">
                <a:solidFill>
                  <a:schemeClr val="bg1"/>
                </a:solidFill>
                <a:cs typeface="Times New Roman" pitchFamily="18" charset="0"/>
              </a:rPr>
              <a:t>Why study narrative?</a:t>
            </a:r>
            <a:r>
              <a:rPr lang="en-US" sz="2400" dirty="0" smtClean="0">
                <a:solidFill>
                  <a:schemeClr val="bg1"/>
                </a:solidFill>
                <a:cs typeface="Times New Roman" pitchFamily="18" charset="0"/>
              </a:rPr>
              <a:t>  BMJ, 1999</a:t>
            </a:r>
          </a:p>
        </p:txBody>
      </p:sp>
      <p:sp>
        <p:nvSpPr>
          <p:cNvPr id="10243" name="Rectangle 4"/>
          <p:cNvSpPr>
            <a:spLocks noChangeArrowheads="1"/>
          </p:cNvSpPr>
          <p:nvPr/>
        </p:nvSpPr>
        <p:spPr bwMode="auto">
          <a:xfrm>
            <a:off x="0" y="44624"/>
            <a:ext cx="9144000" cy="2996951"/>
          </a:xfrm>
          <a:prstGeom prst="rect">
            <a:avLst/>
          </a:prstGeom>
          <a:noFill/>
          <a:ln w="28575" cap="sq">
            <a:solidFill>
              <a:schemeClr val="bg1"/>
            </a:solidFill>
            <a:miter lim="800000"/>
            <a:headEnd/>
            <a:tailEnd/>
          </a:ln>
        </p:spPr>
        <p:txBody>
          <a:bodyPr wrap="none" anchor="ctr"/>
          <a:lstStyle/>
          <a:p>
            <a:endParaRPr lang="it-IT" sz="1200"/>
          </a:p>
        </p:txBody>
      </p:sp>
      <p:sp>
        <p:nvSpPr>
          <p:cNvPr id="4" name="Rectangle 7"/>
          <p:cNvSpPr>
            <a:spLocks noChangeArrowheads="1"/>
          </p:cNvSpPr>
          <p:nvPr/>
        </p:nvSpPr>
        <p:spPr bwMode="auto">
          <a:xfrm>
            <a:off x="0" y="3284984"/>
            <a:ext cx="9144000" cy="3456384"/>
          </a:xfrm>
          <a:prstGeom prst="rect">
            <a:avLst/>
          </a:prstGeom>
          <a:noFill/>
          <a:ln w="28575" cap="sq">
            <a:solidFill>
              <a:schemeClr val="bg1"/>
            </a:solidFill>
            <a:miter lim="800000"/>
            <a:headEnd type="none" w="sm" len="sm"/>
            <a:tailEnd type="none" w="sm" len="sm"/>
          </a:ln>
          <a:effectLst/>
        </p:spPr>
        <p:txBody>
          <a:bodyPr/>
          <a:lstStyle/>
          <a:p>
            <a:pPr marL="342900" indent="-342900" algn="l">
              <a:defRPr/>
            </a:pPr>
            <a:r>
              <a:rPr lang="en-GB" sz="2800" dirty="0">
                <a:solidFill>
                  <a:schemeClr val="bg1"/>
                </a:solidFill>
                <a:latin typeface="+mn-lt"/>
                <a:cs typeface="Times New Roman" pitchFamily="18" charset="0"/>
              </a:rPr>
              <a:t>	</a:t>
            </a:r>
            <a:r>
              <a:rPr lang="en-GB" sz="3100" dirty="0" smtClean="0">
                <a:solidFill>
                  <a:schemeClr val="bg1"/>
                </a:solidFill>
                <a:cs typeface="Times New Roman" pitchFamily="18" charset="0"/>
              </a:rPr>
              <a:t>“</a:t>
            </a:r>
            <a:r>
              <a:rPr lang="en-GB" sz="3100" dirty="0">
                <a:solidFill>
                  <a:schemeClr val="bg1"/>
                </a:solidFill>
                <a:cs typeface="Times New Roman" pitchFamily="18" charset="0"/>
              </a:rPr>
              <a:t>In all of medical</a:t>
            </a:r>
            <a:r>
              <a:rPr lang="en-GB" sz="3100" baseline="30000" dirty="0">
                <a:solidFill>
                  <a:schemeClr val="bg1"/>
                </a:solidFill>
                <a:cs typeface="Times New Roman" pitchFamily="18" charset="0"/>
              </a:rPr>
              <a:t> </a:t>
            </a:r>
            <a:r>
              <a:rPr lang="en-GB" sz="3100" dirty="0">
                <a:solidFill>
                  <a:schemeClr val="bg1"/>
                </a:solidFill>
                <a:cs typeface="Times New Roman" pitchFamily="18" charset="0"/>
              </a:rPr>
              <a:t>practice the narrating of the </a:t>
            </a:r>
            <a:r>
              <a:rPr lang="en-GB" sz="3100" dirty="0">
                <a:solidFill>
                  <a:srgbClr val="FF0000"/>
                </a:solidFill>
                <a:cs typeface="Times New Roman" pitchFamily="18" charset="0"/>
              </a:rPr>
              <a:t>patient</a:t>
            </a:r>
            <a:r>
              <a:rPr lang="en-GB" sz="3100" dirty="0">
                <a:solidFill>
                  <a:schemeClr val="bg1"/>
                </a:solidFill>
                <a:cs typeface="Times New Roman" pitchFamily="18" charset="0"/>
              </a:rPr>
              <a:t>'s story is a therapeutically</a:t>
            </a:r>
            <a:r>
              <a:rPr lang="en-GB" sz="3100" baseline="30000" dirty="0">
                <a:solidFill>
                  <a:schemeClr val="bg1"/>
                </a:solidFill>
                <a:cs typeface="Times New Roman" pitchFamily="18" charset="0"/>
              </a:rPr>
              <a:t> </a:t>
            </a:r>
            <a:r>
              <a:rPr lang="en-GB" sz="3100" dirty="0">
                <a:solidFill>
                  <a:schemeClr val="bg1"/>
                </a:solidFill>
                <a:cs typeface="Times New Roman" pitchFamily="18" charset="0"/>
              </a:rPr>
              <a:t>central act, because to find the words </a:t>
            </a:r>
            <a:r>
              <a:rPr lang="en-GB" sz="3100" u="sng" dirty="0">
                <a:solidFill>
                  <a:schemeClr val="bg1"/>
                </a:solidFill>
                <a:cs typeface="Times New Roman" pitchFamily="18" charset="0"/>
              </a:rPr>
              <a:t>to contain the disorder and its attendant worries gives shape to and control over the</a:t>
            </a:r>
            <a:r>
              <a:rPr lang="en-GB" sz="3100" u="sng" baseline="30000" dirty="0">
                <a:solidFill>
                  <a:schemeClr val="bg1"/>
                </a:solidFill>
                <a:cs typeface="Times New Roman" pitchFamily="18" charset="0"/>
              </a:rPr>
              <a:t> </a:t>
            </a:r>
            <a:r>
              <a:rPr lang="en-GB" sz="3100" u="sng" dirty="0">
                <a:solidFill>
                  <a:schemeClr val="bg1"/>
                </a:solidFill>
                <a:cs typeface="Times New Roman" pitchFamily="18" charset="0"/>
              </a:rPr>
              <a:t>chaos of </a:t>
            </a:r>
            <a:r>
              <a:rPr lang="en-GB" sz="3100" u="sng" dirty="0" smtClean="0">
                <a:solidFill>
                  <a:schemeClr val="bg1"/>
                </a:solidFill>
                <a:cs typeface="Times New Roman" pitchFamily="18" charset="0"/>
              </a:rPr>
              <a:t>illness</a:t>
            </a:r>
            <a:r>
              <a:rPr lang="en-GB" sz="3100" dirty="0" smtClean="0">
                <a:solidFill>
                  <a:schemeClr val="bg1"/>
                </a:solidFill>
                <a:cs typeface="Times New Roman" pitchFamily="18" charset="0"/>
              </a:rPr>
              <a:t>”</a:t>
            </a:r>
            <a:r>
              <a:rPr lang="en-GB" sz="3100" dirty="0">
                <a:solidFill>
                  <a:schemeClr val="bg1"/>
                </a:solidFill>
                <a:cs typeface="Times New Roman" pitchFamily="18" charset="0"/>
              </a:rPr>
              <a:t/>
            </a:r>
            <a:br>
              <a:rPr lang="en-GB" sz="3100" dirty="0">
                <a:solidFill>
                  <a:schemeClr val="bg1"/>
                </a:solidFill>
                <a:cs typeface="Times New Roman" pitchFamily="18" charset="0"/>
              </a:rPr>
            </a:br>
            <a:endParaRPr lang="en-GB" sz="3100" dirty="0" smtClean="0">
              <a:solidFill>
                <a:schemeClr val="bg1"/>
              </a:solidFill>
              <a:cs typeface="Times New Roman" pitchFamily="18" charset="0"/>
            </a:endParaRPr>
          </a:p>
          <a:p>
            <a:pPr marL="342900" indent="-342900" algn="l">
              <a:defRPr/>
            </a:pPr>
            <a:r>
              <a:rPr lang="en-GB" dirty="0" smtClean="0">
                <a:solidFill>
                  <a:schemeClr val="bg1"/>
                </a:solidFill>
                <a:latin typeface="+mn-lt"/>
                <a:cs typeface="Times New Roman" pitchFamily="18" charset="0"/>
              </a:rPr>
              <a:t>	R</a:t>
            </a:r>
            <a:r>
              <a:rPr lang="en-GB" dirty="0">
                <a:solidFill>
                  <a:schemeClr val="bg1"/>
                </a:solidFill>
                <a:latin typeface="+mn-lt"/>
                <a:cs typeface="Times New Roman" pitchFamily="18" charset="0"/>
              </a:rPr>
              <a:t>. </a:t>
            </a:r>
            <a:r>
              <a:rPr lang="en-GB" dirty="0" err="1">
                <a:solidFill>
                  <a:schemeClr val="bg1"/>
                </a:solidFill>
                <a:latin typeface="+mn-lt"/>
                <a:cs typeface="Times New Roman" pitchFamily="18" charset="0"/>
              </a:rPr>
              <a:t>Charon</a:t>
            </a:r>
            <a:r>
              <a:rPr lang="en-GB" dirty="0">
                <a:solidFill>
                  <a:schemeClr val="bg1"/>
                </a:solidFill>
                <a:latin typeface="+mn-lt"/>
                <a:cs typeface="Times New Roman" pitchFamily="18" charset="0"/>
              </a:rPr>
              <a:t>, </a:t>
            </a:r>
            <a:r>
              <a:rPr lang="en-GB" i="1" dirty="0">
                <a:solidFill>
                  <a:schemeClr val="bg1"/>
                </a:solidFill>
                <a:latin typeface="+mn-lt"/>
                <a:cs typeface="Times New Roman" pitchFamily="18" charset="0"/>
              </a:rPr>
              <a:t>Narrative Medicine: A Model for Empathy, </a:t>
            </a:r>
            <a:r>
              <a:rPr lang="en-GB" i="1" dirty="0" smtClean="0">
                <a:solidFill>
                  <a:schemeClr val="bg1"/>
                </a:solidFill>
                <a:latin typeface="+mn-lt"/>
                <a:cs typeface="Times New Roman" pitchFamily="18" charset="0"/>
              </a:rPr>
              <a:t>Reflection</a:t>
            </a:r>
            <a:r>
              <a:rPr lang="en-GB" i="1" dirty="0">
                <a:solidFill>
                  <a:schemeClr val="bg1"/>
                </a:solidFill>
                <a:latin typeface="+mn-lt"/>
                <a:cs typeface="Times New Roman" pitchFamily="18" charset="0"/>
              </a:rPr>
              <a:t>, Profession, and Trust</a:t>
            </a:r>
            <a:r>
              <a:rPr lang="en-GB" dirty="0">
                <a:solidFill>
                  <a:schemeClr val="bg1"/>
                </a:solidFill>
                <a:latin typeface="+mn-lt"/>
                <a:cs typeface="Times New Roman" pitchFamily="18" charset="0"/>
              </a:rPr>
              <a:t>, </a:t>
            </a:r>
            <a:r>
              <a:rPr lang="en-GB" dirty="0" smtClean="0">
                <a:solidFill>
                  <a:schemeClr val="bg1"/>
                </a:solidFill>
                <a:latin typeface="+mn-lt"/>
                <a:cs typeface="Times New Roman" pitchFamily="18" charset="0"/>
              </a:rPr>
              <a:t>JAMA, 2001</a:t>
            </a:r>
            <a:endParaRPr lang="en-GB" dirty="0">
              <a:solidFill>
                <a:schemeClr val="bg1"/>
              </a:solidFill>
              <a:latin typeface="+mn-lt"/>
              <a:cs typeface="Times New Roman" pitchFamily="18" charset="0"/>
            </a:endParaRPr>
          </a:p>
        </p:txBody>
      </p:sp>
    </p:spTree>
    <p:extLst>
      <p:ext uri="{BB962C8B-B14F-4D97-AF65-F5344CB8AC3E}">
        <p14:creationId xmlns:p14="http://schemas.microsoft.com/office/powerpoint/2010/main" val="351435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Natalia\Documents\Gised - DESG - diabete\SIEDP\SIEDP 2009 BELGIRATE\Foto_Belgirate_Siedp-2\Fotogrupo-2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371" y="2420887"/>
            <a:ext cx="3417922" cy="18608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P10901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709" y="4221088"/>
            <a:ext cx="3734795" cy="2636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10901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6680" y="0"/>
            <a:ext cx="3626595" cy="24208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Natalia\Documents\Gised - DESG - diabete\SIEDP\SIEDP 2009 BELGIRATE\Foto_Belgirate_Siedp-1\Belgirate-Siedp-ETP_1-2009 (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5411" y="2150820"/>
            <a:ext cx="3134968" cy="23512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ICT0022-small"/>
          <p:cNvPicPr>
            <a:picLocks noChangeAspect="1" noChangeArrowheads="1"/>
          </p:cNvPicPr>
          <p:nvPr/>
        </p:nvPicPr>
        <p:blipFill>
          <a:blip r:embed="rId6" cstate="print"/>
          <a:srcRect t="15877" r="12833"/>
          <a:stretch>
            <a:fillRect/>
          </a:stretch>
        </p:blipFill>
        <p:spPr bwMode="auto">
          <a:xfrm>
            <a:off x="3052760" y="2182552"/>
            <a:ext cx="3705897" cy="2636912"/>
          </a:xfrm>
          <a:prstGeom prst="rect">
            <a:avLst/>
          </a:prstGeom>
          <a:noFill/>
        </p:spPr>
      </p:pic>
      <p:pic>
        <p:nvPicPr>
          <p:cNvPr id="13" name="Immagine 12" descr="img019.jpg"/>
          <p:cNvPicPr/>
          <p:nvPr/>
        </p:nvPicPr>
        <p:blipFill>
          <a:blip r:embed="rId7" cstate="print"/>
          <a:srcRect/>
          <a:stretch>
            <a:fillRect/>
          </a:stretch>
        </p:blipFill>
        <p:spPr bwMode="auto">
          <a:xfrm>
            <a:off x="5580112" y="-171400"/>
            <a:ext cx="1720670" cy="2370305"/>
          </a:xfrm>
          <a:prstGeom prst="rect">
            <a:avLst/>
          </a:prstGeom>
          <a:noFill/>
          <a:ln w="9525">
            <a:noFill/>
            <a:miter lim="800000"/>
            <a:headEnd/>
            <a:tailEnd/>
          </a:ln>
        </p:spPr>
      </p:pic>
      <p:pic>
        <p:nvPicPr>
          <p:cNvPr id="14" name="Immagine 13" descr="img041.jpg"/>
          <p:cNvPicPr/>
          <p:nvPr/>
        </p:nvPicPr>
        <p:blipFill>
          <a:blip r:embed="rId8" cstate="print"/>
          <a:srcRect/>
          <a:stretch>
            <a:fillRect/>
          </a:stretch>
        </p:blipFill>
        <p:spPr bwMode="auto">
          <a:xfrm>
            <a:off x="7301790" y="-243408"/>
            <a:ext cx="1842210" cy="2559326"/>
          </a:xfrm>
          <a:prstGeom prst="rect">
            <a:avLst/>
          </a:prstGeom>
          <a:noFill/>
          <a:ln w="9525">
            <a:noFill/>
            <a:miter lim="800000"/>
            <a:headEnd/>
            <a:tailEnd/>
          </a:ln>
        </p:spPr>
      </p:pic>
      <p:sp>
        <p:nvSpPr>
          <p:cNvPr id="15" name="Titolo 1"/>
          <p:cNvSpPr txBox="1">
            <a:spLocks/>
          </p:cNvSpPr>
          <p:nvPr/>
        </p:nvSpPr>
        <p:spPr>
          <a:xfrm>
            <a:off x="6228184" y="692696"/>
            <a:ext cx="2520280" cy="897058"/>
          </a:xfrm>
          <a:prstGeom prst="rect">
            <a:avLst/>
          </a:prstGeom>
          <a:solidFill>
            <a:schemeClr val="bg1"/>
          </a:solidFill>
          <a:ln>
            <a:solidFill>
              <a:schemeClr val="bg1"/>
            </a:solidFill>
          </a:ln>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srgbClr val="A50021"/>
                </a:solidFill>
                <a:effectLst/>
                <a:uLnTx/>
                <a:uFillTx/>
                <a:latin typeface="+mj-lt"/>
                <a:ea typeface="+mj-ea"/>
                <a:cs typeface="+mj-cs"/>
              </a:rPr>
              <a:t>Diverso</a:t>
            </a:r>
            <a:r>
              <a:rPr kumimoji="0" lang="it-IT" sz="3600" b="1" i="0" u="none" strike="noStrike" kern="1200" cap="none" spc="0" normalizeH="0" noProof="0" dirty="0" smtClean="0">
                <a:ln>
                  <a:noFill/>
                </a:ln>
                <a:solidFill>
                  <a:srgbClr val="A50021"/>
                </a:solidFill>
                <a:effectLst/>
                <a:uLnTx/>
                <a:uFillTx/>
                <a:latin typeface="+mj-lt"/>
                <a:ea typeface="+mj-ea"/>
                <a:cs typeface="+mj-cs"/>
              </a:rPr>
              <a:t> ma da chi?</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sz="2800" b="1" baseline="0" dirty="0" smtClean="0">
                <a:solidFill>
                  <a:srgbClr val="A50021"/>
                </a:solidFill>
                <a:latin typeface="+mj-lt"/>
                <a:ea typeface="+mj-ea"/>
                <a:cs typeface="+mj-cs"/>
              </a:rPr>
              <a:t>Anche</a:t>
            </a:r>
            <a:r>
              <a:rPr lang="it-IT" sz="2800" b="1" dirty="0" smtClean="0">
                <a:solidFill>
                  <a:srgbClr val="A50021"/>
                </a:solidFill>
                <a:latin typeface="+mj-lt"/>
                <a:ea typeface="+mj-ea"/>
                <a:cs typeface="+mj-cs"/>
              </a:rPr>
              <a:t> i ragazzi hanno il diabete e lo raccontano</a:t>
            </a:r>
            <a:endParaRPr kumimoji="0" lang="it-IT" sz="2800" b="1" i="0" u="none" strike="noStrike" kern="1200" cap="none" spc="0" normalizeH="0" baseline="0" noProof="0" dirty="0">
              <a:ln>
                <a:noFill/>
              </a:ln>
              <a:solidFill>
                <a:srgbClr val="A50021"/>
              </a:solidFill>
              <a:effectLst/>
              <a:uLnTx/>
              <a:uFillTx/>
              <a:latin typeface="+mj-lt"/>
              <a:ea typeface="+mj-ea"/>
              <a:cs typeface="+mj-cs"/>
            </a:endParaRPr>
          </a:p>
        </p:txBody>
      </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853162"/>
            <a:ext cx="5665126" cy="201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P1000937"/>
          <p:cNvPicPr>
            <a:picLocks noChangeAspect="1" noChangeArrowheads="1"/>
          </p:cNvPicPr>
          <p:nvPr/>
        </p:nvPicPr>
        <p:blipFill>
          <a:blip r:embed="rId10" cstate="print"/>
          <a:srcRect/>
          <a:stretch>
            <a:fillRect/>
          </a:stretch>
        </p:blipFill>
        <p:spPr bwMode="auto">
          <a:xfrm>
            <a:off x="18583" y="2780928"/>
            <a:ext cx="3113257" cy="2334943"/>
          </a:xfrm>
          <a:prstGeom prst="rect">
            <a:avLst/>
          </a:prstGeom>
          <a:noFill/>
        </p:spPr>
      </p:pic>
      <p:pic>
        <p:nvPicPr>
          <p:cNvPr id="19" name="Picture 2" descr="P1010636"/>
          <p:cNvPicPr>
            <a:picLocks noChangeAspect="1" noChangeArrowheads="1"/>
          </p:cNvPicPr>
          <p:nvPr/>
        </p:nvPicPr>
        <p:blipFill>
          <a:blip r:embed="rId11" cstate="print"/>
          <a:srcRect l="3542"/>
          <a:stretch>
            <a:fillRect/>
          </a:stretch>
        </p:blipFill>
        <p:spPr bwMode="auto">
          <a:xfrm>
            <a:off x="-468560" y="-33215"/>
            <a:ext cx="3200433" cy="2348880"/>
          </a:xfrm>
          <a:prstGeom prst="rect">
            <a:avLst/>
          </a:prstGeom>
          <a:noFill/>
        </p:spPr>
      </p:pic>
      <p:pic>
        <p:nvPicPr>
          <p:cNvPr id="20" name="Picture 4" descr="http://www.dprojectonlus.org/images/tuttecopertine.gif"/>
          <p:cNvPicPr>
            <a:picLocks noChangeAspect="1" noChangeArrowheads="1"/>
          </p:cNvPicPr>
          <p:nvPr/>
        </p:nvPicPr>
        <p:blipFill>
          <a:blip r:embed="rId12" cstate="print"/>
          <a:srcRect/>
          <a:stretch>
            <a:fillRect/>
          </a:stretch>
        </p:blipFill>
        <p:spPr bwMode="auto">
          <a:xfrm rot="20972422">
            <a:off x="-568468" y="1695061"/>
            <a:ext cx="4082073" cy="1954925"/>
          </a:xfrm>
          <a:prstGeom prst="rect">
            <a:avLst/>
          </a:prstGeom>
          <a:noFill/>
        </p:spPr>
      </p:pic>
      <p:pic>
        <p:nvPicPr>
          <p:cNvPr id="22" name="Picture 4" descr="P1060080"/>
          <p:cNvPicPr>
            <a:picLocks noChangeAspect="1" noChangeArrowheads="1"/>
          </p:cNvPicPr>
          <p:nvPr/>
        </p:nvPicPr>
        <p:blipFill>
          <a:blip r:embed="rId13" cstate="print"/>
          <a:srcRect/>
          <a:stretch>
            <a:fillRect/>
          </a:stretch>
        </p:blipFill>
        <p:spPr bwMode="auto">
          <a:xfrm>
            <a:off x="6868557" y="1484784"/>
            <a:ext cx="2234186" cy="1498476"/>
          </a:xfrm>
          <a:prstGeom prst="rect">
            <a:avLst/>
          </a:prstGeom>
          <a:noFill/>
        </p:spPr>
      </p:pic>
    </p:spTree>
    <p:extLst>
      <p:ext uri="{BB962C8B-B14F-4D97-AF65-F5344CB8AC3E}">
        <p14:creationId xmlns:p14="http://schemas.microsoft.com/office/powerpoint/2010/main" val="3364629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35496" y="476672"/>
            <a:ext cx="8928992" cy="6264696"/>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2200" dirty="0" smtClean="0">
              <a:solidFill>
                <a:schemeClr val="bg1"/>
              </a:solidFill>
            </a:endParaRPr>
          </a:p>
          <a:p>
            <a:pPr>
              <a:buFontTx/>
              <a:buChar char="-"/>
            </a:pPr>
            <a:r>
              <a:rPr lang="it-IT" sz="2200" dirty="0" smtClean="0">
                <a:solidFill>
                  <a:schemeClr val="bg1"/>
                </a:solidFill>
              </a:rPr>
              <a:t>Il gruppo permette la </a:t>
            </a:r>
            <a:r>
              <a:rPr lang="it-IT" sz="2200" dirty="0" smtClean="0">
                <a:solidFill>
                  <a:srgbClr val="FF0000"/>
                </a:solidFill>
              </a:rPr>
              <a:t>ridefinizione e </a:t>
            </a:r>
            <a:r>
              <a:rPr lang="it-IT" sz="2200" dirty="0" err="1" smtClean="0">
                <a:solidFill>
                  <a:srgbClr val="FF0000"/>
                </a:solidFill>
              </a:rPr>
              <a:t>ri</a:t>
            </a:r>
            <a:r>
              <a:rPr lang="it-IT" sz="2200" dirty="0" smtClean="0">
                <a:solidFill>
                  <a:srgbClr val="FF0000"/>
                </a:solidFill>
              </a:rPr>
              <a:t>-motivazione </a:t>
            </a:r>
            <a:r>
              <a:rPr lang="it-IT" sz="2200" dirty="0" smtClean="0">
                <a:solidFill>
                  <a:schemeClr val="bg1"/>
                </a:solidFill>
              </a:rPr>
              <a:t>di quello che si fa</a:t>
            </a:r>
          </a:p>
          <a:p>
            <a:pPr>
              <a:buFontTx/>
              <a:buChar char="-"/>
            </a:pPr>
            <a:r>
              <a:rPr lang="it-IT" sz="2200" dirty="0" smtClean="0">
                <a:solidFill>
                  <a:schemeClr val="bg1"/>
                </a:solidFill>
              </a:rPr>
              <a:t>Il </a:t>
            </a:r>
            <a:r>
              <a:rPr lang="it-IT" sz="2200" dirty="0">
                <a:solidFill>
                  <a:schemeClr val="bg1"/>
                </a:solidFill>
              </a:rPr>
              <a:t>gruppo ha una funzione riflessiva che contribuisce a esperienze di </a:t>
            </a:r>
            <a:r>
              <a:rPr lang="it-IT" sz="2200" dirty="0" smtClean="0">
                <a:solidFill>
                  <a:srgbClr val="FF0000"/>
                </a:solidFill>
              </a:rPr>
              <a:t>accomunamento</a:t>
            </a:r>
            <a:r>
              <a:rPr lang="it-IT" sz="2200" dirty="0" smtClean="0">
                <a:solidFill>
                  <a:schemeClr val="bg1"/>
                </a:solidFill>
              </a:rPr>
              <a:t>, </a:t>
            </a:r>
            <a:r>
              <a:rPr lang="it-IT" sz="2200" dirty="0">
                <a:solidFill>
                  <a:schemeClr val="bg1"/>
                </a:solidFill>
              </a:rPr>
              <a:t>condivisione e </a:t>
            </a:r>
            <a:r>
              <a:rPr lang="it-IT" sz="2200" dirty="0" smtClean="0">
                <a:solidFill>
                  <a:schemeClr val="bg1"/>
                </a:solidFill>
              </a:rPr>
              <a:t>partecipazione</a:t>
            </a:r>
          </a:p>
          <a:p>
            <a:pPr>
              <a:buFontTx/>
              <a:buChar char="-"/>
            </a:pPr>
            <a:r>
              <a:rPr lang="it-IT" sz="2200" dirty="0">
                <a:solidFill>
                  <a:schemeClr val="bg1"/>
                </a:solidFill>
              </a:rPr>
              <a:t>Nel gruppo </a:t>
            </a:r>
            <a:r>
              <a:rPr lang="it-IT" sz="2200" dirty="0">
                <a:solidFill>
                  <a:srgbClr val="FF0000"/>
                </a:solidFill>
              </a:rPr>
              <a:t>tutti partecipano </a:t>
            </a:r>
            <a:r>
              <a:rPr lang="it-IT" sz="2200" dirty="0">
                <a:solidFill>
                  <a:schemeClr val="bg1"/>
                </a:solidFill>
              </a:rPr>
              <a:t>anche chi sta in silenzio e attiva pensieri</a:t>
            </a:r>
          </a:p>
          <a:p>
            <a:pPr>
              <a:buFontTx/>
              <a:buChar char="-"/>
            </a:pPr>
            <a:r>
              <a:rPr lang="it-IT" sz="2200" dirty="0" smtClean="0">
                <a:solidFill>
                  <a:schemeClr val="bg1"/>
                </a:solidFill>
              </a:rPr>
              <a:t>Nel gruppo un </a:t>
            </a:r>
            <a:r>
              <a:rPr lang="it-IT" sz="2200" dirty="0">
                <a:solidFill>
                  <a:schemeClr val="bg1"/>
                </a:solidFill>
              </a:rPr>
              <a:t>po’ di quello che dicono gli altri entra e si deposita e </a:t>
            </a:r>
            <a:r>
              <a:rPr lang="it-IT" sz="2200" dirty="0">
                <a:solidFill>
                  <a:srgbClr val="FF0000"/>
                </a:solidFill>
              </a:rPr>
              <a:t>fa succedere qualcosa di </a:t>
            </a:r>
            <a:r>
              <a:rPr lang="it-IT" sz="2200" dirty="0" smtClean="0">
                <a:solidFill>
                  <a:srgbClr val="FF0000"/>
                </a:solidFill>
              </a:rPr>
              <a:t>significativo</a:t>
            </a:r>
          </a:p>
          <a:p>
            <a:pPr>
              <a:buFontTx/>
              <a:buChar char="-"/>
            </a:pPr>
            <a:r>
              <a:rPr lang="it-IT" sz="2200" dirty="0">
                <a:solidFill>
                  <a:schemeClr val="bg1"/>
                </a:solidFill>
              </a:rPr>
              <a:t>Il gruppo è un </a:t>
            </a:r>
            <a:r>
              <a:rPr lang="it-IT" sz="2200" dirty="0">
                <a:solidFill>
                  <a:srgbClr val="FF0000"/>
                </a:solidFill>
              </a:rPr>
              <a:t>«contenitore» narrativo </a:t>
            </a:r>
            <a:r>
              <a:rPr lang="it-IT" sz="2200" dirty="0">
                <a:solidFill>
                  <a:schemeClr val="bg1"/>
                </a:solidFill>
              </a:rPr>
              <a:t>che permette di legare emozioni </a:t>
            </a:r>
            <a:r>
              <a:rPr lang="it-IT" sz="2200" dirty="0" smtClean="0">
                <a:solidFill>
                  <a:schemeClr val="bg1"/>
                </a:solidFill>
              </a:rPr>
              <a:t>forti</a:t>
            </a:r>
          </a:p>
          <a:p>
            <a:pPr>
              <a:buFontTx/>
              <a:buChar char="-"/>
            </a:pPr>
            <a:r>
              <a:rPr lang="it-IT" sz="2200" dirty="0" smtClean="0">
                <a:solidFill>
                  <a:schemeClr val="bg1"/>
                </a:solidFill>
              </a:rPr>
              <a:t>Il </a:t>
            </a:r>
            <a:r>
              <a:rPr lang="it-IT" sz="2200" dirty="0">
                <a:solidFill>
                  <a:schemeClr val="bg1"/>
                </a:solidFill>
              </a:rPr>
              <a:t>gruppo è uno spazio necessario per </a:t>
            </a:r>
            <a:r>
              <a:rPr lang="it-IT" sz="2200" dirty="0">
                <a:solidFill>
                  <a:srgbClr val="FF0000"/>
                </a:solidFill>
              </a:rPr>
              <a:t>l’elaborazione di strategie </a:t>
            </a:r>
            <a:r>
              <a:rPr lang="it-IT" sz="2200" dirty="0">
                <a:solidFill>
                  <a:schemeClr val="bg1"/>
                </a:solidFill>
              </a:rPr>
              <a:t>condivise il più possibile efficaci ed </a:t>
            </a:r>
            <a:r>
              <a:rPr lang="it-IT" sz="2200" dirty="0" smtClean="0">
                <a:solidFill>
                  <a:schemeClr val="bg1"/>
                </a:solidFill>
              </a:rPr>
              <a:t>efficienti</a:t>
            </a:r>
          </a:p>
          <a:p>
            <a:pPr>
              <a:buFontTx/>
              <a:buChar char="-"/>
            </a:pPr>
            <a:r>
              <a:rPr lang="it-IT" sz="2200" dirty="0">
                <a:solidFill>
                  <a:schemeClr val="bg1"/>
                </a:solidFill>
              </a:rPr>
              <a:t>Nel gruppo si realizza l’integrazione, la condivisione, </a:t>
            </a:r>
            <a:r>
              <a:rPr lang="it-IT" sz="2200" dirty="0">
                <a:solidFill>
                  <a:srgbClr val="FF0000"/>
                </a:solidFill>
              </a:rPr>
              <a:t>si supera il senso di isolamento e solitudine </a:t>
            </a:r>
            <a:r>
              <a:rPr lang="it-IT" sz="2200" dirty="0">
                <a:solidFill>
                  <a:schemeClr val="bg1"/>
                </a:solidFill>
              </a:rPr>
              <a:t>che spesso la malattia porta con </a:t>
            </a:r>
            <a:r>
              <a:rPr lang="it-IT" sz="2200" dirty="0" smtClean="0">
                <a:solidFill>
                  <a:schemeClr val="bg1"/>
                </a:solidFill>
              </a:rPr>
              <a:t>sé</a:t>
            </a:r>
          </a:p>
          <a:p>
            <a:pPr>
              <a:buFontTx/>
              <a:buChar char="-"/>
            </a:pPr>
            <a:r>
              <a:rPr lang="it-IT" sz="2200" dirty="0">
                <a:solidFill>
                  <a:schemeClr val="bg1"/>
                </a:solidFill>
              </a:rPr>
              <a:t>Il gruppo è permette lo scambio e il </a:t>
            </a:r>
            <a:r>
              <a:rPr lang="it-IT" sz="2200" dirty="0" smtClean="0">
                <a:solidFill>
                  <a:srgbClr val="FF0000"/>
                </a:solidFill>
              </a:rPr>
              <a:t>confronto</a:t>
            </a:r>
          </a:p>
          <a:p>
            <a:pPr>
              <a:buFontTx/>
              <a:buChar char="-"/>
            </a:pPr>
            <a:r>
              <a:rPr lang="it-IT" sz="2200" dirty="0">
                <a:solidFill>
                  <a:schemeClr val="bg1"/>
                </a:solidFill>
              </a:rPr>
              <a:t>In gruppo si riescono a dire e </a:t>
            </a:r>
            <a:r>
              <a:rPr lang="it-IT" sz="2200" dirty="0">
                <a:solidFill>
                  <a:srgbClr val="FF0000"/>
                </a:solidFill>
              </a:rPr>
              <a:t>pensare anche  i pensieri e le emozioni  più </a:t>
            </a:r>
            <a:r>
              <a:rPr lang="it-IT" sz="2200" dirty="0" smtClean="0">
                <a:solidFill>
                  <a:srgbClr val="FF0000"/>
                </a:solidFill>
              </a:rPr>
              <a:t>difficili </a:t>
            </a:r>
            <a:r>
              <a:rPr lang="it-IT" sz="2200" dirty="0" smtClean="0">
                <a:solidFill>
                  <a:schemeClr val="bg1"/>
                </a:solidFill>
              </a:rPr>
              <a:t>meno </a:t>
            </a:r>
            <a:r>
              <a:rPr lang="it-IT" sz="2200" dirty="0">
                <a:solidFill>
                  <a:schemeClr val="bg1"/>
                </a:solidFill>
              </a:rPr>
              <a:t>«</a:t>
            </a:r>
            <a:r>
              <a:rPr lang="it-IT" sz="2200" dirty="0" err="1" smtClean="0">
                <a:solidFill>
                  <a:schemeClr val="bg1"/>
                </a:solidFill>
              </a:rPr>
              <a:t>sosteniblii</a:t>
            </a:r>
            <a:r>
              <a:rPr lang="it-IT" sz="2200" dirty="0">
                <a:solidFill>
                  <a:schemeClr val="bg1"/>
                </a:solidFill>
              </a:rPr>
              <a:t>»</a:t>
            </a:r>
          </a:p>
          <a:p>
            <a:pPr>
              <a:buFontTx/>
              <a:buChar char="-"/>
            </a:pPr>
            <a:endParaRPr lang="it-IT" sz="2200" dirty="0">
              <a:solidFill>
                <a:schemeClr val="bg1"/>
              </a:solidFill>
            </a:endParaRPr>
          </a:p>
          <a:p>
            <a:pPr>
              <a:buFontTx/>
              <a:buChar char="-"/>
            </a:pPr>
            <a:endParaRPr lang="it-IT" sz="2200" dirty="0">
              <a:solidFill>
                <a:schemeClr val="bg1"/>
              </a:solidFill>
            </a:endParaRPr>
          </a:p>
          <a:p>
            <a:pPr>
              <a:buFontTx/>
              <a:buChar char="-"/>
            </a:pPr>
            <a:endParaRPr lang="it-IT" sz="2200" dirty="0">
              <a:solidFill>
                <a:schemeClr val="bg1"/>
              </a:solidFill>
            </a:endParaRPr>
          </a:p>
          <a:p>
            <a:pPr>
              <a:buFontTx/>
              <a:buChar char="-"/>
            </a:pPr>
            <a:endParaRPr lang="it-IT" sz="2200" dirty="0">
              <a:solidFill>
                <a:schemeClr val="bg1"/>
              </a:solidFill>
            </a:endParaRPr>
          </a:p>
          <a:p>
            <a:pPr>
              <a:buFontTx/>
              <a:buChar char="-"/>
            </a:pPr>
            <a:endParaRPr lang="it-IT" sz="2200" dirty="0" smtClean="0">
              <a:solidFill>
                <a:schemeClr val="bg1"/>
              </a:solidFill>
            </a:endParaRPr>
          </a:p>
          <a:p>
            <a:pPr marL="0" indent="0">
              <a:buNone/>
            </a:pPr>
            <a:endParaRPr lang="it-IT" sz="2200" dirty="0">
              <a:solidFill>
                <a:schemeClr val="bg1"/>
              </a:solidFill>
            </a:endParaRPr>
          </a:p>
        </p:txBody>
      </p:sp>
      <p:sp>
        <p:nvSpPr>
          <p:cNvPr id="3" name="Segnaposto contenuto 2"/>
          <p:cNvSpPr>
            <a:spLocks noGrp="1"/>
          </p:cNvSpPr>
          <p:nvPr>
            <p:ph idx="1"/>
          </p:nvPr>
        </p:nvSpPr>
        <p:spPr>
          <a:xfrm>
            <a:off x="1187624" y="44624"/>
            <a:ext cx="6192688" cy="757064"/>
          </a:xfrm>
          <a:noFill/>
          <a:ln>
            <a:solidFill>
              <a:srgbClr val="FF0000"/>
            </a:solidFill>
          </a:ln>
        </p:spPr>
        <p:txBody>
          <a:bodyPr>
            <a:noAutofit/>
          </a:bodyPr>
          <a:lstStyle/>
          <a:p>
            <a:pPr marL="0" indent="0" algn="ctr">
              <a:buNone/>
            </a:pPr>
            <a:r>
              <a:rPr lang="it-IT" sz="4400" dirty="0" smtClean="0">
                <a:solidFill>
                  <a:schemeClr val="bg1"/>
                </a:solidFill>
              </a:rPr>
              <a:t>IL GRUPPO EDUCATIVO</a:t>
            </a:r>
            <a:endParaRPr lang="it-IT" sz="4400" dirty="0">
              <a:solidFill>
                <a:schemeClr val="bg1"/>
              </a:solidFill>
            </a:endParaRPr>
          </a:p>
        </p:txBody>
      </p:sp>
      <p:sp>
        <p:nvSpPr>
          <p:cNvPr id="7" name="Segnaposto contenuto 2"/>
          <p:cNvSpPr txBox="1">
            <a:spLocks/>
          </p:cNvSpPr>
          <p:nvPr/>
        </p:nvSpPr>
        <p:spPr>
          <a:xfrm>
            <a:off x="0" y="3651498"/>
            <a:ext cx="8496944" cy="72008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1000" dirty="0" smtClean="0">
              <a:solidFill>
                <a:schemeClr val="bg1"/>
              </a:solidFill>
            </a:endParaRPr>
          </a:p>
        </p:txBody>
      </p:sp>
      <p:sp>
        <p:nvSpPr>
          <p:cNvPr id="8" name="Segnaposto contenuto 2"/>
          <p:cNvSpPr txBox="1">
            <a:spLocks/>
          </p:cNvSpPr>
          <p:nvPr/>
        </p:nvSpPr>
        <p:spPr>
          <a:xfrm>
            <a:off x="-396552" y="4203526"/>
            <a:ext cx="8496944" cy="72008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1000" dirty="0" smtClean="0">
              <a:solidFill>
                <a:schemeClr val="bg1"/>
              </a:solidFill>
            </a:endParaRPr>
          </a:p>
          <a:p>
            <a:pPr>
              <a:buFontTx/>
              <a:buChar char="-"/>
            </a:pPr>
            <a:endParaRPr lang="it-IT" sz="2000" dirty="0">
              <a:solidFill>
                <a:schemeClr val="bg1"/>
              </a:solidFill>
            </a:endParaRPr>
          </a:p>
        </p:txBody>
      </p:sp>
      <p:sp>
        <p:nvSpPr>
          <p:cNvPr id="9" name="Segnaposto contenuto 2"/>
          <p:cNvSpPr txBox="1">
            <a:spLocks/>
          </p:cNvSpPr>
          <p:nvPr/>
        </p:nvSpPr>
        <p:spPr>
          <a:xfrm>
            <a:off x="35496" y="4869160"/>
            <a:ext cx="8496944" cy="72008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1000" dirty="0" smtClean="0">
              <a:solidFill>
                <a:schemeClr val="bg1"/>
              </a:solidFill>
            </a:endParaRPr>
          </a:p>
        </p:txBody>
      </p:sp>
      <p:sp>
        <p:nvSpPr>
          <p:cNvPr id="10" name="Segnaposto contenuto 2"/>
          <p:cNvSpPr txBox="1">
            <a:spLocks/>
          </p:cNvSpPr>
          <p:nvPr/>
        </p:nvSpPr>
        <p:spPr>
          <a:xfrm>
            <a:off x="-36512" y="5445224"/>
            <a:ext cx="8496944" cy="72008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1000" dirty="0" smtClean="0">
              <a:solidFill>
                <a:schemeClr val="bg1"/>
              </a:solidFill>
            </a:endParaRPr>
          </a:p>
        </p:txBody>
      </p:sp>
      <p:sp>
        <p:nvSpPr>
          <p:cNvPr id="11" name="Segnaposto contenuto 2"/>
          <p:cNvSpPr txBox="1">
            <a:spLocks/>
          </p:cNvSpPr>
          <p:nvPr/>
        </p:nvSpPr>
        <p:spPr>
          <a:xfrm>
            <a:off x="647056" y="6022776"/>
            <a:ext cx="8496944" cy="72008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1000" dirty="0" smtClean="0">
              <a:solidFill>
                <a:schemeClr val="bg1"/>
              </a:solidFill>
            </a:endParaRPr>
          </a:p>
        </p:txBody>
      </p:sp>
    </p:spTree>
    <p:extLst>
      <p:ext uri="{BB962C8B-B14F-4D97-AF65-F5344CB8AC3E}">
        <p14:creationId xmlns:p14="http://schemas.microsoft.com/office/powerpoint/2010/main" val="3184860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8640"/>
            <a:ext cx="5400495" cy="198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5"/>
          <p:cNvSpPr>
            <a:spLocks noChangeArrowheads="1"/>
          </p:cNvSpPr>
          <p:nvPr/>
        </p:nvSpPr>
        <p:spPr bwMode="auto">
          <a:xfrm>
            <a:off x="322138" y="4509120"/>
            <a:ext cx="8642350" cy="2160240"/>
          </a:xfrm>
          <a:prstGeom prst="rect">
            <a:avLst/>
          </a:prstGeom>
          <a:solidFill>
            <a:schemeClr val="tx1"/>
          </a:solidFill>
          <a:ln w="9525">
            <a:solidFill>
              <a:srgbClr val="FF0000"/>
            </a:solidFill>
            <a:miter lim="800000"/>
            <a:headEnd/>
            <a:tailEnd/>
          </a:ln>
        </p:spPr>
        <p:txBody>
          <a:bodyPr/>
          <a:lstStyle/>
          <a:p>
            <a:pPr marL="342900" indent="-342900" algn="r">
              <a:spcBef>
                <a:spcPct val="20000"/>
              </a:spcBef>
            </a:pPr>
            <a:r>
              <a:rPr lang="en-US" sz="2000" b="1" dirty="0" smtClean="0">
                <a:solidFill>
                  <a:schemeClr val="bg1"/>
                </a:solidFill>
              </a:rPr>
              <a:t>J </a:t>
            </a:r>
            <a:r>
              <a:rPr lang="en-US" sz="2000" b="1" dirty="0" err="1">
                <a:solidFill>
                  <a:schemeClr val="bg1"/>
                </a:solidFill>
              </a:rPr>
              <a:t>Endocrinol</a:t>
            </a:r>
            <a:r>
              <a:rPr lang="en-US" sz="2000" b="1" dirty="0">
                <a:solidFill>
                  <a:schemeClr val="bg1"/>
                </a:solidFill>
              </a:rPr>
              <a:t> Invest 2011;34:e349-e354</a:t>
            </a:r>
          </a:p>
          <a:p>
            <a:pPr marL="342900" indent="-342900" algn="ctr">
              <a:spcBef>
                <a:spcPct val="20000"/>
              </a:spcBef>
            </a:pPr>
            <a:r>
              <a:rPr lang="en-US" sz="2000" b="1" dirty="0">
                <a:solidFill>
                  <a:schemeClr val="bg1"/>
                </a:solidFill>
              </a:rPr>
              <a:t>	</a:t>
            </a:r>
            <a:r>
              <a:rPr lang="en-US" sz="2000" b="1" u="sng" dirty="0" smtClean="0">
                <a:solidFill>
                  <a:schemeClr val="bg1"/>
                </a:solidFill>
              </a:rPr>
              <a:t>An </a:t>
            </a:r>
            <a:r>
              <a:rPr lang="en-US" sz="2000" b="1" u="sng" dirty="0">
                <a:solidFill>
                  <a:schemeClr val="bg1"/>
                </a:solidFill>
              </a:rPr>
              <a:t>innovative model for changing the lifestyles of persons with obesity and/or type 2 diabetes mellitus.</a:t>
            </a:r>
            <a:endParaRPr lang="en-US" b="1" dirty="0">
              <a:solidFill>
                <a:schemeClr val="bg1"/>
              </a:solidFill>
            </a:endParaRPr>
          </a:p>
          <a:p>
            <a:pPr marL="342900" indent="-342900" algn="l">
              <a:spcBef>
                <a:spcPct val="20000"/>
              </a:spcBef>
            </a:pPr>
            <a:endParaRPr lang="en-US" sz="2000" b="1" dirty="0">
              <a:solidFill>
                <a:schemeClr val="bg1"/>
              </a:solidFill>
            </a:endParaRPr>
          </a:p>
          <a:p>
            <a:pPr marL="342900" indent="-342900" algn="l">
              <a:spcBef>
                <a:spcPct val="20000"/>
              </a:spcBef>
            </a:pPr>
            <a:r>
              <a:rPr lang="en-US" sz="2000" b="1" dirty="0">
                <a:solidFill>
                  <a:schemeClr val="bg1"/>
                </a:solidFill>
              </a:rPr>
              <a:t>	</a:t>
            </a:r>
            <a:r>
              <a:rPr lang="en-US" dirty="0" smtClean="0">
                <a:solidFill>
                  <a:schemeClr val="bg1"/>
                </a:solidFill>
              </a:rPr>
              <a:t>De </a:t>
            </a:r>
            <a:r>
              <a:rPr lang="en-US" dirty="0" err="1">
                <a:solidFill>
                  <a:schemeClr val="bg1"/>
                </a:solidFill>
              </a:rPr>
              <a:t>Feo</a:t>
            </a:r>
            <a:r>
              <a:rPr lang="en-US" dirty="0">
                <a:solidFill>
                  <a:schemeClr val="bg1"/>
                </a:solidFill>
              </a:rPr>
              <a:t> P, </a:t>
            </a:r>
            <a:r>
              <a:rPr lang="en-US" dirty="0" err="1">
                <a:solidFill>
                  <a:schemeClr val="bg1"/>
                </a:solidFill>
              </a:rPr>
              <a:t>Fatone</a:t>
            </a:r>
            <a:r>
              <a:rPr lang="en-US" dirty="0">
                <a:solidFill>
                  <a:schemeClr val="bg1"/>
                </a:solidFill>
              </a:rPr>
              <a:t> C, </a:t>
            </a:r>
            <a:r>
              <a:rPr lang="en-US" dirty="0" err="1">
                <a:solidFill>
                  <a:schemeClr val="bg1"/>
                </a:solidFill>
              </a:rPr>
              <a:t>Burani</a:t>
            </a:r>
            <a:r>
              <a:rPr lang="en-US" dirty="0">
                <a:solidFill>
                  <a:schemeClr val="bg1"/>
                </a:solidFill>
              </a:rPr>
              <a:t> P, </a:t>
            </a:r>
            <a:r>
              <a:rPr lang="en-US" dirty="0" err="1">
                <a:solidFill>
                  <a:schemeClr val="bg1"/>
                </a:solidFill>
              </a:rPr>
              <a:t>Piana</a:t>
            </a:r>
            <a:r>
              <a:rPr lang="en-US" dirty="0">
                <a:solidFill>
                  <a:schemeClr val="bg1"/>
                </a:solidFill>
              </a:rPr>
              <a:t> N, </a:t>
            </a:r>
            <a:r>
              <a:rPr lang="en-US" dirty="0" err="1">
                <a:solidFill>
                  <a:schemeClr val="bg1"/>
                </a:solidFill>
              </a:rPr>
              <a:t>Pazzagli</a:t>
            </a:r>
            <a:r>
              <a:rPr lang="en-US" dirty="0">
                <a:solidFill>
                  <a:schemeClr val="bg1"/>
                </a:solidFill>
              </a:rPr>
              <a:t> C, </a:t>
            </a:r>
            <a:r>
              <a:rPr lang="en-US" dirty="0" err="1">
                <a:solidFill>
                  <a:schemeClr val="bg1"/>
                </a:solidFill>
              </a:rPr>
              <a:t>Battistini</a:t>
            </a:r>
            <a:r>
              <a:rPr lang="en-US" dirty="0">
                <a:solidFill>
                  <a:schemeClr val="bg1"/>
                </a:solidFill>
              </a:rPr>
              <a:t> D, </a:t>
            </a:r>
            <a:r>
              <a:rPr lang="en-US" dirty="0" err="1">
                <a:solidFill>
                  <a:schemeClr val="bg1"/>
                </a:solidFill>
              </a:rPr>
              <a:t>Capezzali</a:t>
            </a:r>
            <a:r>
              <a:rPr lang="en-US" dirty="0">
                <a:solidFill>
                  <a:schemeClr val="bg1"/>
                </a:solidFill>
              </a:rPr>
              <a:t> D, </a:t>
            </a:r>
            <a:r>
              <a:rPr lang="en-US" dirty="0" err="1">
                <a:solidFill>
                  <a:schemeClr val="bg1"/>
                </a:solidFill>
              </a:rPr>
              <a:t>Pippi</a:t>
            </a:r>
            <a:r>
              <a:rPr lang="en-US" dirty="0">
                <a:solidFill>
                  <a:schemeClr val="bg1"/>
                </a:solidFill>
              </a:rPr>
              <a:t> R, </a:t>
            </a:r>
            <a:r>
              <a:rPr lang="en-US" dirty="0" err="1">
                <a:solidFill>
                  <a:schemeClr val="bg1"/>
                </a:solidFill>
              </a:rPr>
              <a:t>Chipi</a:t>
            </a:r>
            <a:r>
              <a:rPr lang="en-US" dirty="0">
                <a:solidFill>
                  <a:schemeClr val="bg1"/>
                </a:solidFill>
              </a:rPr>
              <a:t> B, </a:t>
            </a:r>
            <a:r>
              <a:rPr lang="en-US" dirty="0" err="1">
                <a:solidFill>
                  <a:schemeClr val="bg1"/>
                </a:solidFill>
              </a:rPr>
              <a:t>Mazzeschi</a:t>
            </a:r>
            <a:r>
              <a:rPr lang="en-US" dirty="0">
                <a:solidFill>
                  <a:schemeClr val="bg1"/>
                </a:solidFill>
              </a:rPr>
              <a:t> C.</a:t>
            </a:r>
            <a:r>
              <a:rPr lang="en-US" sz="2000" b="1" dirty="0">
                <a:solidFill>
                  <a:schemeClr val="bg1"/>
                </a:solidFill>
              </a:rPr>
              <a:t/>
            </a:r>
            <a:br>
              <a:rPr lang="en-US" sz="2000" b="1" dirty="0">
                <a:solidFill>
                  <a:schemeClr val="bg1"/>
                </a:solidFill>
              </a:rPr>
            </a:br>
            <a:endParaRPr lang="it-IT" sz="2000" dirty="0">
              <a:solidFill>
                <a:schemeClr val="bg1"/>
              </a:solidFill>
            </a:endParaRPr>
          </a:p>
          <a:p>
            <a:pPr marL="342900" indent="-342900" algn="l">
              <a:spcBef>
                <a:spcPct val="20000"/>
              </a:spcBef>
            </a:pPr>
            <a:endParaRPr lang="it-IT" sz="2000" dirty="0">
              <a:solidFill>
                <a:srgbClr val="800000"/>
              </a:solidFill>
            </a:endParaRPr>
          </a:p>
        </p:txBody>
      </p:sp>
      <p:sp>
        <p:nvSpPr>
          <p:cNvPr id="5" name="Sottotitolo 2"/>
          <p:cNvSpPr txBox="1">
            <a:spLocks/>
          </p:cNvSpPr>
          <p:nvPr/>
        </p:nvSpPr>
        <p:spPr>
          <a:xfrm>
            <a:off x="1835696" y="2636912"/>
            <a:ext cx="5904656" cy="1584176"/>
          </a:xfrm>
          <a:prstGeom prst="rect">
            <a:avLst/>
          </a:prstGeom>
        </p:spPr>
        <p:style>
          <a:lnRef idx="0">
            <a:schemeClr val="accent1"/>
          </a:lnRef>
          <a:fillRef idx="3">
            <a:schemeClr val="accent1"/>
          </a:fillRef>
          <a:effectRef idx="3">
            <a:schemeClr val="accent1"/>
          </a:effectRef>
          <a:fontRef idx="minor">
            <a:schemeClr val="lt1"/>
          </a:fontRef>
        </p:style>
        <p:txBody>
          <a:bodyPr vert="horz" lIns="84335" tIns="42167" rIns="84335" bIns="42167" rtlCol="0">
            <a:normAutofit/>
          </a:bodyPr>
          <a:lstStyle>
            <a:lvl1pPr marL="0" indent="0" algn="ctr" defTabSz="843443" rtl="0" eaLnBrk="1" latinLnBrk="0" hangingPunct="1">
              <a:spcBef>
                <a:spcPct val="20000"/>
              </a:spcBef>
              <a:buFont typeface="Arial" pitchFamily="34" charset="0"/>
              <a:buNone/>
              <a:defRPr sz="3000" kern="1200">
                <a:solidFill>
                  <a:schemeClr val="tx1">
                    <a:tint val="75000"/>
                  </a:schemeClr>
                </a:solidFill>
                <a:latin typeface="+mn-lt"/>
                <a:ea typeface="+mn-ea"/>
                <a:cs typeface="+mn-cs"/>
              </a:defRPr>
            </a:lvl1pPr>
            <a:lvl2pPr marL="421721" indent="0" algn="ctr" defTabSz="843443"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2pPr>
            <a:lvl3pPr marL="843443" indent="0" algn="ctr" defTabSz="843443"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3pPr>
            <a:lvl4pPr marL="1265164" indent="0" algn="ctr" defTabSz="843443"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686885" indent="0" algn="ctr" defTabSz="843443"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108606" indent="0" algn="ctr" defTabSz="843443"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530328" indent="0" algn="ctr" defTabSz="843443"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952049" indent="0" algn="ctr" defTabSz="843443"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373770" indent="0" algn="ctr" defTabSz="843443"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it-IT" sz="2000" b="1" dirty="0">
                <a:solidFill>
                  <a:schemeClr val="bg2"/>
                </a:solidFill>
              </a:rPr>
              <a:t>HEALTHY LIFESTYLE INSTITUTE, C.U.R.I.A.MO</a:t>
            </a:r>
            <a:r>
              <a:rPr lang="it-IT" sz="2000" b="1" dirty="0" smtClean="0">
                <a:solidFill>
                  <a:schemeClr val="bg2"/>
                </a:solidFill>
              </a:rPr>
              <a:t>. </a:t>
            </a:r>
            <a:br>
              <a:rPr lang="it-IT" sz="2000" b="1" dirty="0" smtClean="0">
                <a:solidFill>
                  <a:schemeClr val="bg2"/>
                </a:solidFill>
              </a:rPr>
            </a:br>
            <a:r>
              <a:rPr lang="it-IT" sz="2000" b="1" dirty="0" smtClean="0">
                <a:solidFill>
                  <a:schemeClr val="bg2"/>
                </a:solidFill>
              </a:rPr>
              <a:t>UNIVERSITY </a:t>
            </a:r>
            <a:r>
              <a:rPr lang="it-IT" sz="2000" b="1" dirty="0">
                <a:solidFill>
                  <a:schemeClr val="bg2"/>
                </a:solidFill>
              </a:rPr>
              <a:t>OF PERUGIA</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324670"/>
            <a:ext cx="2448272" cy="774832"/>
          </a:xfrm>
          <a:prstGeom prst="rect">
            <a:avLst/>
          </a:prstGeom>
        </p:spPr>
      </p:pic>
    </p:spTree>
    <p:extLst>
      <p:ext uri="{BB962C8B-B14F-4D97-AF65-F5344CB8AC3E}">
        <p14:creationId xmlns:p14="http://schemas.microsoft.com/office/powerpoint/2010/main" val="4248117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Oval 2"/>
          <p:cNvSpPr>
            <a:spLocks noChangeArrowheads="1"/>
          </p:cNvSpPr>
          <p:nvPr/>
        </p:nvSpPr>
        <p:spPr bwMode="auto">
          <a:xfrm>
            <a:off x="3997325" y="703263"/>
            <a:ext cx="184150" cy="695325"/>
          </a:xfrm>
          <a:prstGeom prst="ellipse">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it-IT">
              <a:solidFill>
                <a:srgbClr val="FFFF99"/>
              </a:solidFill>
              <a:latin typeface="Arial" charset="0"/>
            </a:endParaRPr>
          </a:p>
        </p:txBody>
      </p:sp>
      <p:sp>
        <p:nvSpPr>
          <p:cNvPr id="128003" name="Text Box 3"/>
          <p:cNvSpPr txBox="1">
            <a:spLocks noChangeArrowheads="1"/>
          </p:cNvSpPr>
          <p:nvPr/>
        </p:nvSpPr>
        <p:spPr bwMode="auto">
          <a:xfrm>
            <a:off x="3419872" y="-26988"/>
            <a:ext cx="2598737" cy="579438"/>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r>
              <a:rPr lang="it-IT" sz="3200">
                <a:solidFill>
                  <a:srgbClr val="800000"/>
                </a:solidFill>
                <a:latin typeface="Arial" charset="0"/>
              </a:rPr>
              <a:t>Visita medica</a:t>
            </a:r>
          </a:p>
        </p:txBody>
      </p:sp>
      <p:sp>
        <p:nvSpPr>
          <p:cNvPr id="128004" name="Text Box 4"/>
          <p:cNvSpPr txBox="1">
            <a:spLocks noChangeArrowheads="1"/>
          </p:cNvSpPr>
          <p:nvPr/>
        </p:nvSpPr>
        <p:spPr bwMode="auto">
          <a:xfrm>
            <a:off x="1200150" y="908050"/>
            <a:ext cx="1889125" cy="9461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pPr algn="ctr"/>
            <a:r>
              <a:rPr lang="it-IT">
                <a:solidFill>
                  <a:srgbClr val="FFFF99"/>
                </a:solidFill>
                <a:latin typeface="Arial" charset="0"/>
              </a:rPr>
              <a:t>Aspetti</a:t>
            </a:r>
          </a:p>
          <a:p>
            <a:pPr algn="ctr"/>
            <a:r>
              <a:rPr lang="it-IT">
                <a:solidFill>
                  <a:srgbClr val="FFFF99"/>
                </a:solidFill>
                <a:latin typeface="Arial" charset="0"/>
              </a:rPr>
              <a:t>nutrizionali</a:t>
            </a:r>
          </a:p>
        </p:txBody>
      </p:sp>
      <p:sp>
        <p:nvSpPr>
          <p:cNvPr id="128005" name="Text Box 5"/>
          <p:cNvSpPr txBox="1">
            <a:spLocks noChangeArrowheads="1"/>
          </p:cNvSpPr>
          <p:nvPr/>
        </p:nvSpPr>
        <p:spPr bwMode="auto">
          <a:xfrm>
            <a:off x="3973513" y="955675"/>
            <a:ext cx="1628775" cy="9461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pPr algn="ctr"/>
            <a:r>
              <a:rPr lang="it-IT">
                <a:solidFill>
                  <a:srgbClr val="FFFF99"/>
                </a:solidFill>
                <a:latin typeface="Arial" charset="0"/>
              </a:rPr>
              <a:t>Esercizio</a:t>
            </a:r>
          </a:p>
          <a:p>
            <a:pPr algn="ctr"/>
            <a:r>
              <a:rPr lang="it-IT">
                <a:solidFill>
                  <a:srgbClr val="FFFF99"/>
                </a:solidFill>
                <a:latin typeface="Arial" charset="0"/>
              </a:rPr>
              <a:t>fisico</a:t>
            </a:r>
          </a:p>
        </p:txBody>
      </p:sp>
      <p:sp>
        <p:nvSpPr>
          <p:cNvPr id="128006" name="Text Box 6"/>
          <p:cNvSpPr txBox="1">
            <a:spLocks noChangeArrowheads="1"/>
          </p:cNvSpPr>
          <p:nvPr/>
        </p:nvSpPr>
        <p:spPr bwMode="auto">
          <a:xfrm>
            <a:off x="6340475" y="908050"/>
            <a:ext cx="184150" cy="579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endParaRPr lang="it-IT" sz="3200">
              <a:solidFill>
                <a:srgbClr val="FFFF99"/>
              </a:solidFill>
              <a:latin typeface="Arial" charset="0"/>
            </a:endParaRPr>
          </a:p>
        </p:txBody>
      </p:sp>
      <p:sp>
        <p:nvSpPr>
          <p:cNvPr id="128007" name="Text Box 7"/>
          <p:cNvSpPr txBox="1">
            <a:spLocks noChangeArrowheads="1"/>
          </p:cNvSpPr>
          <p:nvPr/>
        </p:nvSpPr>
        <p:spPr bwMode="auto">
          <a:xfrm>
            <a:off x="1320800" y="1990725"/>
            <a:ext cx="1512888" cy="100647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pPr algn="ctr"/>
            <a:r>
              <a:rPr lang="it-IT" sz="2000">
                <a:solidFill>
                  <a:srgbClr val="800000"/>
                </a:solidFill>
                <a:latin typeface="Arial" charset="0"/>
              </a:rPr>
              <a:t>Valutazione</a:t>
            </a:r>
          </a:p>
          <a:p>
            <a:pPr algn="ctr"/>
            <a:r>
              <a:rPr lang="it-IT" sz="2000">
                <a:solidFill>
                  <a:srgbClr val="800000"/>
                </a:solidFill>
                <a:latin typeface="Arial" charset="0"/>
              </a:rPr>
              <a:t>abitudini </a:t>
            </a:r>
          </a:p>
          <a:p>
            <a:pPr algn="ctr"/>
            <a:r>
              <a:rPr lang="it-IT" sz="2000">
                <a:solidFill>
                  <a:srgbClr val="800000"/>
                </a:solidFill>
                <a:latin typeface="Arial" charset="0"/>
              </a:rPr>
              <a:t>alimentari</a:t>
            </a:r>
          </a:p>
        </p:txBody>
      </p:sp>
      <p:sp>
        <p:nvSpPr>
          <p:cNvPr id="128008" name="Text Box 8"/>
          <p:cNvSpPr txBox="1">
            <a:spLocks noChangeArrowheads="1"/>
          </p:cNvSpPr>
          <p:nvPr/>
        </p:nvSpPr>
        <p:spPr bwMode="auto">
          <a:xfrm>
            <a:off x="6400800" y="1990725"/>
            <a:ext cx="1849438" cy="100647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pPr algn="ctr"/>
            <a:r>
              <a:rPr lang="it-IT" sz="2000">
                <a:solidFill>
                  <a:srgbClr val="800000"/>
                </a:solidFill>
                <a:latin typeface="Arial" charset="0"/>
              </a:rPr>
              <a:t>Valutazione </a:t>
            </a:r>
          </a:p>
          <a:p>
            <a:pPr algn="ctr"/>
            <a:r>
              <a:rPr lang="it-IT" sz="2000">
                <a:solidFill>
                  <a:srgbClr val="800000"/>
                </a:solidFill>
                <a:latin typeface="Arial" charset="0"/>
              </a:rPr>
              <a:t>funzionamento</a:t>
            </a:r>
          </a:p>
          <a:p>
            <a:pPr algn="ctr"/>
            <a:r>
              <a:rPr lang="it-IT" sz="2000">
                <a:solidFill>
                  <a:srgbClr val="800000"/>
                </a:solidFill>
                <a:latin typeface="Arial" charset="0"/>
              </a:rPr>
              <a:t>psicologico</a:t>
            </a:r>
          </a:p>
        </p:txBody>
      </p:sp>
      <p:sp>
        <p:nvSpPr>
          <p:cNvPr id="128009" name="Text Box 9"/>
          <p:cNvSpPr txBox="1">
            <a:spLocks noChangeArrowheads="1"/>
          </p:cNvSpPr>
          <p:nvPr/>
        </p:nvSpPr>
        <p:spPr bwMode="auto">
          <a:xfrm>
            <a:off x="3997325" y="1990725"/>
            <a:ext cx="1582738" cy="100647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pPr algn="ctr"/>
            <a:r>
              <a:rPr lang="it-IT" sz="2000">
                <a:solidFill>
                  <a:srgbClr val="800000"/>
                </a:solidFill>
                <a:latin typeface="Arial" charset="0"/>
              </a:rPr>
              <a:t>Valutazione </a:t>
            </a:r>
          </a:p>
          <a:p>
            <a:pPr algn="ctr"/>
            <a:r>
              <a:rPr lang="it-IT" sz="2000">
                <a:solidFill>
                  <a:srgbClr val="800000"/>
                </a:solidFill>
                <a:latin typeface="Arial" charset="0"/>
              </a:rPr>
              <a:t>forma</a:t>
            </a:r>
          </a:p>
          <a:p>
            <a:pPr algn="ctr"/>
            <a:r>
              <a:rPr lang="it-IT" sz="2000">
                <a:solidFill>
                  <a:srgbClr val="800000"/>
                </a:solidFill>
                <a:latin typeface="Arial" charset="0"/>
              </a:rPr>
              <a:t>fisica</a:t>
            </a:r>
          </a:p>
        </p:txBody>
      </p:sp>
      <p:sp>
        <p:nvSpPr>
          <p:cNvPr id="128010" name="Text Box 10"/>
          <p:cNvSpPr txBox="1">
            <a:spLocks noChangeArrowheads="1"/>
          </p:cNvSpPr>
          <p:nvPr/>
        </p:nvSpPr>
        <p:spPr bwMode="auto">
          <a:xfrm>
            <a:off x="1651967" y="3284538"/>
            <a:ext cx="1839913" cy="1196975"/>
          </a:xfrm>
          <a:prstGeom prst="rect">
            <a:avLst/>
          </a:prstGeom>
          <a:noFill/>
          <a:ln w="9525" algn="ctr">
            <a:solidFill>
              <a:srgbClr val="FFFF99"/>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pPr algn="ctr"/>
            <a:r>
              <a:rPr lang="it-IT" sz="2400">
                <a:solidFill>
                  <a:srgbClr val="FFFF99"/>
                </a:solidFill>
                <a:latin typeface="Arial" charset="0"/>
              </a:rPr>
              <a:t>Gruppi</a:t>
            </a:r>
          </a:p>
          <a:p>
            <a:pPr algn="ctr"/>
            <a:r>
              <a:rPr lang="it-IT" sz="2400">
                <a:solidFill>
                  <a:srgbClr val="FFFF99"/>
                </a:solidFill>
                <a:latin typeface="Arial" charset="0"/>
              </a:rPr>
              <a:t>educazione </a:t>
            </a:r>
          </a:p>
          <a:p>
            <a:pPr algn="ctr"/>
            <a:r>
              <a:rPr lang="it-IT" sz="2400">
                <a:solidFill>
                  <a:srgbClr val="FFFF99"/>
                </a:solidFill>
                <a:latin typeface="Arial" charset="0"/>
              </a:rPr>
              <a:t>alimentare</a:t>
            </a:r>
          </a:p>
        </p:txBody>
      </p:sp>
      <p:sp>
        <p:nvSpPr>
          <p:cNvPr id="128012" name="Text Box 12"/>
          <p:cNvSpPr txBox="1">
            <a:spLocks noChangeArrowheads="1"/>
          </p:cNvSpPr>
          <p:nvPr/>
        </p:nvSpPr>
        <p:spPr bwMode="auto">
          <a:xfrm>
            <a:off x="4284290" y="3286125"/>
            <a:ext cx="4248150" cy="1196975"/>
          </a:xfrm>
          <a:prstGeom prst="rect">
            <a:avLst/>
          </a:prstGeom>
          <a:noFill/>
          <a:ln w="9525" algn="ctr">
            <a:solidFill>
              <a:srgbClr val="FFFF99"/>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pPr algn="ctr"/>
            <a:r>
              <a:rPr lang="it-IT" sz="2400">
                <a:solidFill>
                  <a:srgbClr val="FFFF99"/>
                </a:solidFill>
                <a:latin typeface="Arial" charset="0"/>
              </a:rPr>
              <a:t>Programma esercizio fisico in palestra, Nordic  Walking o in acqua della durata  di 3 mesi</a:t>
            </a:r>
          </a:p>
        </p:txBody>
      </p:sp>
      <p:sp>
        <p:nvSpPr>
          <p:cNvPr id="128013" name="Text Box 13"/>
          <p:cNvSpPr txBox="1">
            <a:spLocks noChangeArrowheads="1"/>
          </p:cNvSpPr>
          <p:nvPr/>
        </p:nvSpPr>
        <p:spPr bwMode="auto">
          <a:xfrm>
            <a:off x="971600" y="4643438"/>
            <a:ext cx="7560840" cy="1200971"/>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it-IT" sz="3600" dirty="0">
                <a:solidFill>
                  <a:srgbClr val="800000"/>
                </a:solidFill>
                <a:latin typeface="Arial" charset="0"/>
              </a:rPr>
              <a:t>Gruppi  di supporto </a:t>
            </a:r>
            <a:r>
              <a:rPr lang="it-IT" sz="3600" dirty="0" smtClean="0">
                <a:solidFill>
                  <a:srgbClr val="800000"/>
                </a:solidFill>
                <a:latin typeface="Arial" charset="0"/>
              </a:rPr>
              <a:t>alla </a:t>
            </a:r>
            <a:r>
              <a:rPr lang="it-IT" sz="3600" b="1" dirty="0" smtClean="0">
                <a:solidFill>
                  <a:srgbClr val="800000"/>
                </a:solidFill>
                <a:latin typeface="Arial" charset="0"/>
              </a:rPr>
              <a:t>MOTIVAZIONE</a:t>
            </a:r>
            <a:r>
              <a:rPr lang="it-IT" sz="3600" dirty="0" smtClean="0">
                <a:solidFill>
                  <a:srgbClr val="800000"/>
                </a:solidFill>
                <a:latin typeface="Arial" charset="0"/>
              </a:rPr>
              <a:t> al </a:t>
            </a:r>
            <a:r>
              <a:rPr lang="it-IT" sz="3600" dirty="0">
                <a:solidFill>
                  <a:srgbClr val="800000"/>
                </a:solidFill>
                <a:latin typeface="Arial" charset="0"/>
              </a:rPr>
              <a:t>cambiamento</a:t>
            </a:r>
          </a:p>
        </p:txBody>
      </p:sp>
      <p:sp>
        <p:nvSpPr>
          <p:cNvPr id="128014" name="Text Box 14"/>
          <p:cNvSpPr txBox="1">
            <a:spLocks noChangeArrowheads="1"/>
          </p:cNvSpPr>
          <p:nvPr/>
        </p:nvSpPr>
        <p:spPr bwMode="auto">
          <a:xfrm>
            <a:off x="611560" y="6145498"/>
            <a:ext cx="8352928" cy="5238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just" eaLnBrk="0" fontAlgn="base" hangingPunct="0">
              <a:spcBef>
                <a:spcPct val="0"/>
              </a:spcBef>
              <a:spcAft>
                <a:spcPct val="0"/>
              </a:spcAft>
              <a:defRPr sz="2800">
                <a:solidFill>
                  <a:schemeClr val="tx1"/>
                </a:solidFill>
                <a:latin typeface="Times New Roman" pitchFamily="18" charset="0"/>
              </a:defRPr>
            </a:lvl6pPr>
            <a:lvl7pPr marL="2971800" indent="-228600" algn="just" eaLnBrk="0" fontAlgn="base" hangingPunct="0">
              <a:spcBef>
                <a:spcPct val="0"/>
              </a:spcBef>
              <a:spcAft>
                <a:spcPct val="0"/>
              </a:spcAft>
              <a:defRPr sz="2800">
                <a:solidFill>
                  <a:schemeClr val="tx1"/>
                </a:solidFill>
                <a:latin typeface="Times New Roman" pitchFamily="18" charset="0"/>
              </a:defRPr>
            </a:lvl7pPr>
            <a:lvl8pPr marL="3429000" indent="-228600" algn="just" eaLnBrk="0" fontAlgn="base" hangingPunct="0">
              <a:spcBef>
                <a:spcPct val="0"/>
              </a:spcBef>
              <a:spcAft>
                <a:spcPct val="0"/>
              </a:spcAft>
              <a:defRPr sz="2800">
                <a:solidFill>
                  <a:schemeClr val="tx1"/>
                </a:solidFill>
                <a:latin typeface="Times New Roman" pitchFamily="18" charset="0"/>
              </a:defRPr>
            </a:lvl8pPr>
            <a:lvl9pPr marL="3886200" indent="-228600" algn="just"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it-IT" dirty="0">
                <a:solidFill>
                  <a:srgbClr val="FFFF99"/>
                </a:solidFill>
                <a:latin typeface="Arial" charset="0"/>
              </a:rPr>
              <a:t>Escursioni in gruppo: rinforzo del nuovo stile di vita</a:t>
            </a:r>
          </a:p>
        </p:txBody>
      </p:sp>
      <p:sp>
        <p:nvSpPr>
          <p:cNvPr id="128015" name="Rectangle 15"/>
          <p:cNvSpPr>
            <a:spLocks noChangeArrowheads="1"/>
          </p:cNvSpPr>
          <p:nvPr/>
        </p:nvSpPr>
        <p:spPr bwMode="auto">
          <a:xfrm>
            <a:off x="6227763" y="908050"/>
            <a:ext cx="1944687" cy="9461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it-IT">
                <a:solidFill>
                  <a:srgbClr val="FFFF99"/>
                </a:solidFill>
                <a:latin typeface="Arial" charset="0"/>
              </a:rPr>
              <a:t>Aspetti </a:t>
            </a:r>
          </a:p>
          <a:p>
            <a:pPr algn="ctr"/>
            <a:r>
              <a:rPr lang="it-IT">
                <a:solidFill>
                  <a:srgbClr val="FFFF99"/>
                </a:solidFill>
                <a:latin typeface="Arial" charset="0"/>
              </a:rPr>
              <a:t>psicologici</a:t>
            </a:r>
          </a:p>
        </p:txBody>
      </p:sp>
      <p:sp>
        <p:nvSpPr>
          <p:cNvPr id="128023" name="Line 23"/>
          <p:cNvSpPr>
            <a:spLocks noChangeShapeType="1"/>
          </p:cNvSpPr>
          <p:nvPr/>
        </p:nvSpPr>
        <p:spPr bwMode="auto">
          <a:xfrm flipH="1">
            <a:off x="2484438" y="549275"/>
            <a:ext cx="720725" cy="28733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it-IT"/>
          </a:p>
        </p:txBody>
      </p:sp>
      <p:sp>
        <p:nvSpPr>
          <p:cNvPr id="128024" name="Line 24"/>
          <p:cNvSpPr>
            <a:spLocks noChangeShapeType="1"/>
          </p:cNvSpPr>
          <p:nvPr/>
        </p:nvSpPr>
        <p:spPr bwMode="auto">
          <a:xfrm>
            <a:off x="6443663" y="549275"/>
            <a:ext cx="720725" cy="431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it-IT"/>
          </a:p>
        </p:txBody>
      </p:sp>
      <p:sp>
        <p:nvSpPr>
          <p:cNvPr id="128025" name="Line 25"/>
          <p:cNvSpPr>
            <a:spLocks noChangeShapeType="1"/>
          </p:cNvSpPr>
          <p:nvPr/>
        </p:nvSpPr>
        <p:spPr bwMode="auto">
          <a:xfrm>
            <a:off x="4859338" y="692150"/>
            <a:ext cx="0" cy="4333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it-IT"/>
          </a:p>
        </p:txBody>
      </p:sp>
      <p:sp>
        <p:nvSpPr>
          <p:cNvPr id="80916" name="Oval 20"/>
          <p:cNvSpPr>
            <a:spLocks noChangeArrowheads="1"/>
          </p:cNvSpPr>
          <p:nvPr/>
        </p:nvSpPr>
        <p:spPr bwMode="auto">
          <a:xfrm>
            <a:off x="1200150" y="4481513"/>
            <a:ext cx="7332290" cy="153977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it-IT"/>
          </a:p>
        </p:txBody>
      </p:sp>
    </p:spTree>
    <p:extLst>
      <p:ext uri="{BB962C8B-B14F-4D97-AF65-F5344CB8AC3E}">
        <p14:creationId xmlns:p14="http://schemas.microsoft.com/office/powerpoint/2010/main" val="853517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13" name="Text Box 13"/>
          <p:cNvSpPr txBox="1">
            <a:spLocks noGrp="1" noChangeArrowheads="1"/>
          </p:cNvSpPr>
          <p:nvPr>
            <p:ph type="title"/>
          </p:nvPr>
        </p:nvSpPr>
        <p:spPr>
          <a:xfrm>
            <a:off x="457200" y="115888"/>
            <a:ext cx="8229600" cy="1143000"/>
          </a:xfrm>
          <a:solidFill>
            <a:srgbClr val="FFFF99"/>
          </a:solidFill>
          <a:ln/>
          <a:extLst>
            <a:ext uri="{91240B29-F687-4F45-9708-019B960494DF}">
              <a14:hiddenLine xmlns:a14="http://schemas.microsoft.com/office/drawing/2010/main" w="9525" algn="ctr">
                <a:solidFill>
                  <a:schemeClr val="tx1"/>
                </a:solidFill>
                <a:miter lim="800000"/>
                <a:headEnd/>
                <a:tailEnd/>
              </a14:hiddenLine>
            </a:ext>
          </a:extLst>
        </p:spPr>
        <p:txBody>
          <a:bodyPr/>
          <a:lstStyle/>
          <a:p>
            <a:pPr>
              <a:spcBef>
                <a:spcPct val="50000"/>
              </a:spcBef>
            </a:pPr>
            <a:r>
              <a:rPr lang="it-IT" sz="4000" smtClean="0">
                <a:solidFill>
                  <a:srgbClr val="800000"/>
                </a:solidFill>
              </a:rPr>
              <a:t>Gruppi di supporto al cambiamento</a:t>
            </a:r>
          </a:p>
        </p:txBody>
      </p:sp>
      <p:sp>
        <p:nvSpPr>
          <p:cNvPr id="149507" name="Rectangle 3"/>
          <p:cNvSpPr>
            <a:spLocks noGrp="1" noChangeArrowheads="1"/>
          </p:cNvSpPr>
          <p:nvPr>
            <p:ph type="body" sz="half" idx="1"/>
          </p:nvPr>
        </p:nvSpPr>
        <p:spPr>
          <a:xfrm>
            <a:off x="468313" y="1412875"/>
            <a:ext cx="8280400" cy="576263"/>
          </a:xfrm>
          <a:ln>
            <a:solidFill>
              <a:srgbClr val="FFFF99"/>
            </a:solidFill>
            <a:miter lim="800000"/>
            <a:headEnd/>
            <a:tailEnd/>
          </a:ln>
        </p:spPr>
        <p:txBody>
          <a:bodyPr/>
          <a:lstStyle/>
          <a:p>
            <a:pPr algn="ctr">
              <a:lnSpc>
                <a:spcPct val="90000"/>
              </a:lnSpc>
              <a:buFontTx/>
              <a:buNone/>
            </a:pPr>
            <a:r>
              <a:rPr lang="it-IT" sz="2800" dirty="0" smtClean="0">
                <a:solidFill>
                  <a:srgbClr val="FFFF99"/>
                </a:solidFill>
              </a:rPr>
              <a:t>gruppi da 15/20 persone, 8 incontri di 1 ora e ½ </a:t>
            </a:r>
          </a:p>
        </p:txBody>
      </p:sp>
      <p:graphicFrame>
        <p:nvGraphicFramePr>
          <p:cNvPr id="149547" name="Group 43"/>
          <p:cNvGraphicFramePr>
            <a:graphicFrameLocks noGrp="1"/>
          </p:cNvGraphicFramePr>
          <p:nvPr/>
        </p:nvGraphicFramePr>
        <p:xfrm>
          <a:off x="250825" y="4365625"/>
          <a:ext cx="8713788" cy="434975"/>
        </p:xfrm>
        <a:graphic>
          <a:graphicData uri="http://schemas.openxmlformats.org/drawingml/2006/table">
            <a:tbl>
              <a:tblPr/>
              <a:tblGrid>
                <a:gridCol w="2520950"/>
                <a:gridCol w="6192838"/>
              </a:tblGrid>
              <a:tr h="434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800000"/>
                          </a:solidFill>
                          <a:effectLst/>
                          <a:latin typeface="Arial" charset="0"/>
                        </a:rPr>
                        <a:t>IV incontro</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Un’immagine per obesità e diabete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graphicFrame>
        <p:nvGraphicFramePr>
          <p:cNvPr id="149555" name="Group 51"/>
          <p:cNvGraphicFramePr>
            <a:graphicFrameLocks noGrp="1"/>
          </p:cNvGraphicFramePr>
          <p:nvPr/>
        </p:nvGraphicFramePr>
        <p:xfrm>
          <a:off x="250825" y="6310313"/>
          <a:ext cx="8713788" cy="431800"/>
        </p:xfrm>
        <a:graphic>
          <a:graphicData uri="http://schemas.openxmlformats.org/drawingml/2006/table">
            <a:tbl>
              <a:tblPr/>
              <a:tblGrid>
                <a:gridCol w="2520950"/>
                <a:gridCol w="6192838"/>
              </a:tblGrid>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800000"/>
                          </a:solidFill>
                          <a:effectLst/>
                          <a:latin typeface="Arial" charset="0"/>
                        </a:rPr>
                        <a:t>VIII incontro</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Il senso del percorso</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graphicFrame>
        <p:nvGraphicFramePr>
          <p:cNvPr id="149563" name="Group 59"/>
          <p:cNvGraphicFramePr>
            <a:graphicFrameLocks noGrp="1"/>
          </p:cNvGraphicFramePr>
          <p:nvPr/>
        </p:nvGraphicFramePr>
        <p:xfrm>
          <a:off x="250825" y="2200275"/>
          <a:ext cx="8713788" cy="723900"/>
        </p:xfrm>
        <a:graphic>
          <a:graphicData uri="http://schemas.openxmlformats.org/drawingml/2006/table">
            <a:tbl>
              <a:tblPr/>
              <a:tblGrid>
                <a:gridCol w="2520950"/>
                <a:gridCol w="6192838"/>
              </a:tblGrid>
              <a:tr h="723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800000"/>
                          </a:solidFill>
                          <a:effectLst/>
                          <a:latin typeface="Arial" charset="0"/>
                        </a:rPr>
                        <a:t>I incontro</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Perché sono qui? Motivazioni e Aspettative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Parole per raccontarmi</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graphicFrame>
        <p:nvGraphicFramePr>
          <p:cNvPr id="149571" name="Group 67"/>
          <p:cNvGraphicFramePr>
            <a:graphicFrameLocks noGrp="1"/>
          </p:cNvGraphicFramePr>
          <p:nvPr/>
        </p:nvGraphicFramePr>
        <p:xfrm>
          <a:off x="250825" y="2921000"/>
          <a:ext cx="8713788" cy="436563"/>
        </p:xfrm>
        <a:graphic>
          <a:graphicData uri="http://schemas.openxmlformats.org/drawingml/2006/table">
            <a:tbl>
              <a:tblPr/>
              <a:tblGrid>
                <a:gridCol w="2520950"/>
                <a:gridCol w="6192838"/>
              </a:tblGrid>
              <a:tr h="436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800000"/>
                          </a:solidFill>
                          <a:effectLst/>
                          <a:latin typeface="Arial" charset="0"/>
                        </a:rPr>
                        <a:t>II incontro</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Ostacoli e risorse al cambiamento</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graphicFrame>
        <p:nvGraphicFramePr>
          <p:cNvPr id="149614" name="Group 110"/>
          <p:cNvGraphicFramePr>
            <a:graphicFrameLocks noGrp="1"/>
          </p:cNvGraphicFramePr>
          <p:nvPr/>
        </p:nvGraphicFramePr>
        <p:xfrm>
          <a:off x="250825" y="3338513"/>
          <a:ext cx="8713788" cy="1024764"/>
        </p:xfrm>
        <a:graphic>
          <a:graphicData uri="http://schemas.openxmlformats.org/drawingml/2006/table">
            <a:tbl>
              <a:tblPr/>
              <a:tblGrid>
                <a:gridCol w="2520950"/>
                <a:gridCol w="6192838"/>
              </a:tblGrid>
              <a:tr h="723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800000"/>
                          </a:solidFill>
                          <a:effectLst/>
                          <a:latin typeface="Arial" charset="0"/>
                        </a:rPr>
                        <a:t>III incontro</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Il mio rapporto con l’attività fisica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Ricordi positivi e negativi legati al movimento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Il rapporto con il mio corpo</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graphicFrame>
        <p:nvGraphicFramePr>
          <p:cNvPr id="149613" name="Group 109"/>
          <p:cNvGraphicFramePr>
            <a:graphicFrameLocks noGrp="1"/>
          </p:cNvGraphicFramePr>
          <p:nvPr/>
        </p:nvGraphicFramePr>
        <p:xfrm>
          <a:off x="250825" y="4748213"/>
          <a:ext cx="8713788" cy="695580"/>
        </p:xfrm>
        <a:graphic>
          <a:graphicData uri="http://schemas.openxmlformats.org/drawingml/2006/table">
            <a:tbl>
              <a:tblPr/>
              <a:tblGrid>
                <a:gridCol w="2520950"/>
                <a:gridCol w="6192838"/>
              </a:tblGrid>
              <a:tr h="673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800000"/>
                          </a:solidFill>
                          <a:effectLst/>
                          <a:latin typeface="Arial" charset="0"/>
                        </a:rPr>
                        <a:t>V incontro</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Parole per raccontare la malattia: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difficoltà, fastidi, paure, rinunce, il rapporto con gli altri</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graphicFrame>
        <p:nvGraphicFramePr>
          <p:cNvPr id="149595" name="Group 91"/>
          <p:cNvGraphicFramePr>
            <a:graphicFrameLocks noGrp="1"/>
          </p:cNvGraphicFramePr>
          <p:nvPr/>
        </p:nvGraphicFramePr>
        <p:xfrm>
          <a:off x="250825" y="5445125"/>
          <a:ext cx="8713788" cy="436563"/>
        </p:xfrm>
        <a:graphic>
          <a:graphicData uri="http://schemas.openxmlformats.org/drawingml/2006/table">
            <a:tbl>
              <a:tblPr/>
              <a:tblGrid>
                <a:gridCol w="2520950"/>
                <a:gridCol w="6192838"/>
              </a:tblGrid>
              <a:tr h="436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800000"/>
                          </a:solidFill>
                          <a:effectLst/>
                          <a:latin typeface="Arial" charset="0"/>
                        </a:rPr>
                        <a:t>VI incontro</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Il mio rapporto con il cibo</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graphicFrame>
        <p:nvGraphicFramePr>
          <p:cNvPr id="149603" name="Group 99"/>
          <p:cNvGraphicFramePr>
            <a:graphicFrameLocks noGrp="1"/>
          </p:cNvGraphicFramePr>
          <p:nvPr/>
        </p:nvGraphicFramePr>
        <p:xfrm>
          <a:off x="250825" y="5876925"/>
          <a:ext cx="8713788" cy="434975"/>
        </p:xfrm>
        <a:graphic>
          <a:graphicData uri="http://schemas.openxmlformats.org/drawingml/2006/table">
            <a:tbl>
              <a:tblPr/>
              <a:tblGrid>
                <a:gridCol w="2520950"/>
                <a:gridCol w="6192838"/>
              </a:tblGrid>
              <a:tr h="434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800000"/>
                          </a:solidFill>
                          <a:effectLst/>
                          <a:latin typeface="Arial" charset="0"/>
                        </a:rPr>
                        <a:t>VII incontro</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800000"/>
                          </a:solidFill>
                          <a:effectLst/>
                          <a:latin typeface="Arial" charset="0"/>
                        </a:rPr>
                        <a:t>Uno sguardo tecnico su obesità e diabete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extLst>
      <p:ext uri="{BB962C8B-B14F-4D97-AF65-F5344CB8AC3E}">
        <p14:creationId xmlns:p14="http://schemas.microsoft.com/office/powerpoint/2010/main" val="421833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916832"/>
            <a:ext cx="8712968" cy="2376264"/>
          </a:xfrm>
          <a:solidFill>
            <a:schemeClr val="bg1"/>
          </a:solidFill>
        </p:spPr>
        <p:txBody>
          <a:bodyPr>
            <a:normAutofit fontScale="90000"/>
          </a:bodyPr>
          <a:lstStyle/>
          <a:p>
            <a:r>
              <a:rPr lang="it-IT" sz="7200" dirty="0" smtClean="0">
                <a:solidFill>
                  <a:srgbClr val="A50021"/>
                </a:solidFill>
              </a:rPr>
              <a:t>Il cibo per me </a:t>
            </a:r>
            <a:r>
              <a:rPr lang="it-IT" sz="7200" dirty="0" err="1" smtClean="0">
                <a:solidFill>
                  <a:srgbClr val="A50021"/>
                </a:solidFill>
              </a:rPr>
              <a:t>è…</a:t>
            </a:r>
            <a:r>
              <a:rPr lang="it-IT" sz="7200" dirty="0" smtClean="0">
                <a:solidFill>
                  <a:srgbClr val="A50021"/>
                </a:solidFill>
              </a:rPr>
              <a:t/>
            </a:r>
            <a:br>
              <a:rPr lang="it-IT" sz="7200" dirty="0" smtClean="0">
                <a:solidFill>
                  <a:srgbClr val="A50021"/>
                </a:solidFill>
              </a:rPr>
            </a:br>
            <a:r>
              <a:rPr lang="it-IT" sz="4900" dirty="0" smtClean="0">
                <a:solidFill>
                  <a:srgbClr val="A50021"/>
                </a:solidFill>
              </a:rPr>
              <a:t>(ovvero, l’esperienza di essere obesi)</a:t>
            </a:r>
            <a:endParaRPr lang="it-IT" sz="4900" dirty="0">
              <a:solidFill>
                <a:srgbClr val="A50021"/>
              </a:solidFill>
            </a:endParaRPr>
          </a:p>
        </p:txBody>
      </p:sp>
    </p:spTree>
    <p:extLst>
      <p:ext uri="{BB962C8B-B14F-4D97-AF65-F5344CB8AC3E}">
        <p14:creationId xmlns:p14="http://schemas.microsoft.com/office/powerpoint/2010/main" val="3569117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548680"/>
            <a:ext cx="8712968" cy="5976664"/>
          </a:xfrm>
        </p:spPr>
        <p:txBody>
          <a:bodyPr>
            <a:normAutofit fontScale="92500"/>
          </a:bodyPr>
          <a:lstStyle/>
          <a:p>
            <a:pPr>
              <a:buNone/>
            </a:pPr>
            <a:r>
              <a:rPr lang="it-IT" sz="3600" dirty="0" smtClean="0">
                <a:solidFill>
                  <a:schemeClr val="bg1"/>
                </a:solidFill>
              </a:rPr>
              <a:t>	“ Se esiste un luogo comune idiota è quello del grasso felice. Il vero grasso è morfologicamente triste, il suo pianto ha un percorso più lungo da compiere, non cade mai nel vuoto, si perde negli anfratti di un doppio mento, ristagna sulle curve dell’emisfero addominale, alla fine si resta intrisi nel proprio dolore. E in un solo gesto la mano passa dal fazzoletto alla maniglia del frigorifero”</a:t>
            </a:r>
          </a:p>
          <a:p>
            <a:pPr>
              <a:buNone/>
            </a:pPr>
            <a:r>
              <a:rPr lang="it-IT" sz="3600" dirty="0" smtClean="0">
                <a:solidFill>
                  <a:schemeClr val="bg1"/>
                </a:solidFill>
              </a:rPr>
              <a:t>					</a:t>
            </a:r>
          </a:p>
          <a:p>
            <a:pPr>
              <a:buNone/>
            </a:pPr>
            <a:r>
              <a:rPr lang="it-IT" sz="3600" dirty="0" smtClean="0">
                <a:solidFill>
                  <a:schemeClr val="bg1"/>
                </a:solidFill>
              </a:rPr>
              <a:t>					L. </a:t>
            </a:r>
            <a:r>
              <a:rPr lang="it-IT" sz="3600" dirty="0" err="1" smtClean="0">
                <a:solidFill>
                  <a:schemeClr val="bg1"/>
                </a:solidFill>
              </a:rPr>
              <a:t>Malà</a:t>
            </a:r>
            <a:r>
              <a:rPr lang="it-IT" sz="3600" dirty="0" smtClean="0">
                <a:solidFill>
                  <a:schemeClr val="bg1"/>
                </a:solidFill>
              </a:rPr>
              <a:t> “Preferisco i viveri”</a:t>
            </a:r>
            <a:endParaRPr lang="it-IT" sz="3600" dirty="0">
              <a:solidFill>
                <a:schemeClr val="bg1"/>
              </a:solidFill>
            </a:endParaRPr>
          </a:p>
        </p:txBody>
      </p:sp>
    </p:spTree>
    <p:extLst>
      <p:ext uri="{BB962C8B-B14F-4D97-AF65-F5344CB8AC3E}">
        <p14:creationId xmlns:p14="http://schemas.microsoft.com/office/powerpoint/2010/main" val="3124912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705672" y="3540149"/>
            <a:ext cx="4258816" cy="2625155"/>
          </a:xfrm>
          <a:ln>
            <a:noFill/>
          </a:ln>
        </p:spPr>
        <p:txBody>
          <a:bodyPr>
            <a:noAutofit/>
          </a:bodyPr>
          <a:lstStyle/>
          <a:p>
            <a:pPr>
              <a:buNone/>
            </a:pPr>
            <a:endParaRPr lang="it-IT" sz="6000" b="1" dirty="0" smtClean="0">
              <a:solidFill>
                <a:schemeClr val="bg1"/>
              </a:solidFill>
            </a:endParaRPr>
          </a:p>
          <a:p>
            <a:pPr algn="ctr">
              <a:buNone/>
            </a:pPr>
            <a:r>
              <a:rPr lang="it-IT" sz="6000" b="1" dirty="0" smtClean="0">
                <a:solidFill>
                  <a:srgbClr val="FF0000"/>
                </a:solidFill>
              </a:rPr>
              <a:t>IRONIA</a:t>
            </a:r>
            <a:endParaRPr lang="it-IT" sz="6000" b="1" dirty="0">
              <a:solidFill>
                <a:srgbClr val="FF0000"/>
              </a:solidFill>
            </a:endParaRPr>
          </a:p>
        </p:txBody>
      </p:sp>
      <p:sp>
        <p:nvSpPr>
          <p:cNvPr id="4" name="Segnaposto contenuto 2"/>
          <p:cNvSpPr txBox="1">
            <a:spLocks/>
          </p:cNvSpPr>
          <p:nvPr/>
        </p:nvSpPr>
        <p:spPr>
          <a:xfrm>
            <a:off x="35496" y="-27384"/>
            <a:ext cx="4258816" cy="2625155"/>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6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6000" b="1" i="0" u="none" strike="noStrike" kern="1200" cap="none" spc="0" normalizeH="0" baseline="0" noProof="0" dirty="0" smtClean="0">
                <a:ln>
                  <a:noFill/>
                </a:ln>
                <a:solidFill>
                  <a:srgbClr val="FF0000"/>
                </a:solidFill>
                <a:effectLst/>
                <a:uLnTx/>
                <a:uFillTx/>
                <a:latin typeface="+mn-lt"/>
                <a:ea typeface="+mn-ea"/>
                <a:cs typeface="+mn-cs"/>
              </a:rPr>
              <a:t>AMORE</a:t>
            </a:r>
          </a:p>
        </p:txBody>
      </p:sp>
      <p:sp>
        <p:nvSpPr>
          <p:cNvPr id="5" name="Segnaposto contenuto 2"/>
          <p:cNvSpPr txBox="1">
            <a:spLocks/>
          </p:cNvSpPr>
          <p:nvPr/>
        </p:nvSpPr>
        <p:spPr>
          <a:xfrm>
            <a:off x="4510336" y="0"/>
            <a:ext cx="4665119" cy="3501008"/>
          </a:xfrm>
          <a:prstGeom prst="rect">
            <a:avLst/>
          </a:prstGeom>
          <a:noFill/>
          <a:ln>
            <a:noFill/>
          </a:ln>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it-IT" sz="6000" b="1" dirty="0" smtClean="0">
                <a:solidFill>
                  <a:srgbClr val="FF0000"/>
                </a:solidFill>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it-IT" sz="6000" b="1" dirty="0" smtClean="0">
                <a:solidFill>
                  <a:srgbClr val="FF0000"/>
                </a:solidFill>
              </a:rPr>
              <a:t>DIPENDENZA</a:t>
            </a:r>
            <a:endParaRPr kumimoji="0" lang="it-IT" sz="6000" b="1" i="0" u="none" strike="noStrike" kern="1200" cap="none" spc="0" normalizeH="0" baseline="0" noProof="0" dirty="0" smtClean="0">
              <a:ln>
                <a:noFill/>
              </a:ln>
              <a:solidFill>
                <a:srgbClr val="FF0000"/>
              </a:solidFill>
              <a:effectLst/>
              <a:uLnTx/>
              <a:uFillTx/>
            </a:endParaRPr>
          </a:p>
        </p:txBody>
      </p:sp>
      <p:sp>
        <p:nvSpPr>
          <p:cNvPr id="6" name="Segnaposto contenuto 2"/>
          <p:cNvSpPr txBox="1">
            <a:spLocks/>
          </p:cNvSpPr>
          <p:nvPr/>
        </p:nvSpPr>
        <p:spPr>
          <a:xfrm>
            <a:off x="133672" y="3501008"/>
            <a:ext cx="4510336" cy="3356992"/>
          </a:xfrm>
          <a:prstGeom prst="rect">
            <a:avLst/>
          </a:prstGeom>
          <a:noFill/>
          <a:ln>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it-IT" sz="6000" b="1" dirty="0" smtClean="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it-IT" sz="6000" b="1" dirty="0" smtClean="0">
                <a:solidFill>
                  <a:srgbClr val="FF0000"/>
                </a:solidFill>
              </a:rPr>
              <a:t>     DISAGIO</a:t>
            </a:r>
            <a:endParaRPr kumimoji="0" lang="it-IT" sz="6000" b="1" i="0" u="none" strike="noStrike" kern="1200" cap="none" spc="0" normalizeH="0" baseline="0" noProof="0" dirty="0" smtClean="0">
              <a:ln>
                <a:noFill/>
              </a:ln>
              <a:solidFill>
                <a:srgbClr val="FF0000"/>
              </a:solidFill>
              <a:effectLst/>
              <a:uLnTx/>
              <a:uFillTx/>
            </a:endParaRPr>
          </a:p>
        </p:txBody>
      </p:sp>
      <p:sp>
        <p:nvSpPr>
          <p:cNvPr id="2" name="Ovale 1"/>
          <p:cNvSpPr/>
          <p:nvPr/>
        </p:nvSpPr>
        <p:spPr>
          <a:xfrm>
            <a:off x="611560" y="620688"/>
            <a:ext cx="3384376" cy="22322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683568" y="4005064"/>
            <a:ext cx="3384376" cy="22322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4510336" y="614567"/>
            <a:ext cx="4635669" cy="22322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5135982" y="3981013"/>
            <a:ext cx="3384376" cy="22322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p:cNvSpPr>
            <a:spLocks noGrp="1"/>
          </p:cNvSpPr>
          <p:nvPr>
            <p:ph type="title"/>
          </p:nvPr>
        </p:nvSpPr>
        <p:spPr>
          <a:xfrm>
            <a:off x="251520" y="3068960"/>
            <a:ext cx="8712968" cy="576064"/>
          </a:xfrm>
          <a:noFill/>
        </p:spPr>
        <p:txBody>
          <a:bodyPr>
            <a:normAutofit fontScale="90000"/>
          </a:bodyPr>
          <a:lstStyle/>
          <a:p>
            <a:r>
              <a:rPr lang="it-IT" sz="5400" dirty="0" smtClean="0">
                <a:solidFill>
                  <a:schemeClr val="bg1"/>
                </a:solidFill>
              </a:rPr>
              <a:t>Il cibo per me è…</a:t>
            </a:r>
            <a:endParaRPr lang="it-IT" sz="4000" dirty="0">
              <a:solidFill>
                <a:schemeClr val="bg1"/>
              </a:solidFill>
            </a:endParaRPr>
          </a:p>
        </p:txBody>
      </p:sp>
    </p:spTree>
    <p:extLst>
      <p:ext uri="{BB962C8B-B14F-4D97-AF65-F5344CB8AC3E}">
        <p14:creationId xmlns:p14="http://schemas.microsoft.com/office/powerpoint/2010/main" val="175670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24744"/>
            <a:ext cx="8568952" cy="4594522"/>
          </a:xfrm>
          <a:ln>
            <a:solidFill>
              <a:schemeClr val="bg1"/>
            </a:solidFill>
          </a:ln>
        </p:spPr>
        <p:txBody>
          <a:bodyPr>
            <a:noAutofit/>
          </a:bodyPr>
          <a:lstStyle/>
          <a:p>
            <a:pPr algn="l"/>
            <a:r>
              <a:rPr lang="it-IT" sz="2600" dirty="0" smtClean="0">
                <a:solidFill>
                  <a:schemeClr val="bg1"/>
                </a:solidFill>
              </a:rPr>
              <a:t>«Un’attività </a:t>
            </a:r>
            <a:r>
              <a:rPr lang="it-IT" sz="2600" dirty="0">
                <a:solidFill>
                  <a:schemeClr val="bg1"/>
                </a:solidFill>
              </a:rPr>
              <a:t>volta a permettere alle persone affette da malattie croniche di acquisire e mantenere le capacità necessarie per gestire nel modo migliore la convivenza con la loro </a:t>
            </a:r>
            <a:r>
              <a:rPr lang="it-IT" sz="2600" dirty="0" smtClean="0">
                <a:solidFill>
                  <a:schemeClr val="bg1"/>
                </a:solidFill>
              </a:rPr>
              <a:t>malattia ..un </a:t>
            </a:r>
            <a:r>
              <a:rPr lang="it-IT" sz="2600" dirty="0">
                <a:solidFill>
                  <a:schemeClr val="bg1"/>
                </a:solidFill>
              </a:rPr>
              <a:t>processo continuo, integrato all’assistenza </a:t>
            </a:r>
            <a:r>
              <a:rPr lang="it-IT" sz="2600" dirty="0" smtClean="0">
                <a:solidFill>
                  <a:schemeClr val="bg1"/>
                </a:solidFill>
              </a:rPr>
              <a:t>sanitaria…centrato </a:t>
            </a:r>
            <a:r>
              <a:rPr lang="it-IT" sz="2600" dirty="0">
                <a:solidFill>
                  <a:schemeClr val="bg1"/>
                </a:solidFill>
              </a:rPr>
              <a:t>sul paziente e </a:t>
            </a:r>
            <a:r>
              <a:rPr lang="it-IT" sz="2600" dirty="0" smtClean="0">
                <a:solidFill>
                  <a:schemeClr val="bg1"/>
                </a:solidFill>
              </a:rPr>
              <a:t>include </a:t>
            </a:r>
            <a:r>
              <a:rPr lang="it-IT" sz="2600" dirty="0">
                <a:solidFill>
                  <a:schemeClr val="bg1"/>
                </a:solidFill>
              </a:rPr>
              <a:t>informazione, apprendimento dell’auto-cura e sostegno </a:t>
            </a:r>
            <a:r>
              <a:rPr lang="it-IT" sz="2600" dirty="0" err="1">
                <a:solidFill>
                  <a:schemeClr val="bg1"/>
                </a:solidFill>
              </a:rPr>
              <a:t>psico</a:t>
            </a:r>
            <a:r>
              <a:rPr lang="it-IT" sz="2600" dirty="0">
                <a:solidFill>
                  <a:schemeClr val="bg1"/>
                </a:solidFill>
              </a:rPr>
              <a:t>-sociale in relazione alla </a:t>
            </a:r>
            <a:r>
              <a:rPr lang="it-IT" sz="2600" dirty="0" smtClean="0">
                <a:solidFill>
                  <a:schemeClr val="bg1"/>
                </a:solidFill>
              </a:rPr>
              <a:t>malattia …è </a:t>
            </a:r>
            <a:r>
              <a:rPr lang="it-IT" sz="2600" dirty="0">
                <a:solidFill>
                  <a:schemeClr val="bg1"/>
                </a:solidFill>
              </a:rPr>
              <a:t>ideato per aiutare i pazienti e le loro famiglie a comprendere la malattia e il suo trattamento, a cooperare con gli operatori sanitari, a vivere in maniera sana e a mantenere o migliorare la qualità della </a:t>
            </a:r>
            <a:r>
              <a:rPr lang="it-IT" sz="2600" dirty="0" smtClean="0">
                <a:solidFill>
                  <a:schemeClr val="bg1"/>
                </a:solidFill>
              </a:rPr>
              <a:t>vita».</a:t>
            </a:r>
            <a:endParaRPr lang="it-IT" sz="2600" dirty="0">
              <a:solidFill>
                <a:schemeClr val="bg1"/>
              </a:solidFill>
            </a:endParaRPr>
          </a:p>
        </p:txBody>
      </p:sp>
      <p:sp>
        <p:nvSpPr>
          <p:cNvPr id="3" name="Segnaposto contenuto 2"/>
          <p:cNvSpPr>
            <a:spLocks noGrp="1"/>
          </p:cNvSpPr>
          <p:nvPr>
            <p:ph idx="1"/>
          </p:nvPr>
        </p:nvSpPr>
        <p:spPr>
          <a:xfrm>
            <a:off x="457200" y="6064697"/>
            <a:ext cx="8229600" cy="676671"/>
          </a:xfrm>
        </p:spPr>
        <p:txBody>
          <a:bodyPr>
            <a:normAutofit/>
          </a:bodyPr>
          <a:lstStyle/>
          <a:p>
            <a:pPr marL="0" indent="0" algn="ctr">
              <a:buNone/>
            </a:pPr>
            <a:r>
              <a:rPr lang="en-GB" sz="1800" dirty="0">
                <a:solidFill>
                  <a:schemeClr val="bg1"/>
                </a:solidFill>
              </a:rPr>
              <a:t>WHO Europe, </a:t>
            </a:r>
            <a:r>
              <a:rPr lang="en-GB" sz="1800" i="1" dirty="0">
                <a:solidFill>
                  <a:schemeClr val="bg1"/>
                </a:solidFill>
              </a:rPr>
              <a:t>Therapeutic Patient Education,</a:t>
            </a:r>
            <a:r>
              <a:rPr lang="en-GB" sz="1800" dirty="0">
                <a:solidFill>
                  <a:schemeClr val="bg1"/>
                </a:solidFill>
              </a:rPr>
              <a:t> Continuing Education Programmes for Health Care Providers in the Field of Prevention of Chronic Diseases, </a:t>
            </a:r>
            <a:r>
              <a:rPr lang="en-GB" sz="1800" dirty="0" smtClean="0">
                <a:solidFill>
                  <a:schemeClr val="bg1"/>
                </a:solidFill>
              </a:rPr>
              <a:t>1998</a:t>
            </a:r>
            <a:endParaRPr lang="it-IT" sz="1800" dirty="0">
              <a:solidFill>
                <a:schemeClr val="bg1"/>
              </a:solidFill>
            </a:endParaRPr>
          </a:p>
        </p:txBody>
      </p:sp>
      <p:sp>
        <p:nvSpPr>
          <p:cNvPr id="4" name="Segnaposto contenuto 2"/>
          <p:cNvSpPr txBox="1">
            <a:spLocks/>
          </p:cNvSpPr>
          <p:nvPr/>
        </p:nvSpPr>
        <p:spPr>
          <a:xfrm>
            <a:off x="374848" y="332656"/>
            <a:ext cx="8445624" cy="7920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3600" b="1" dirty="0" smtClean="0">
                <a:solidFill>
                  <a:srgbClr val="FF0000"/>
                </a:solidFill>
              </a:rPr>
              <a:t>L’EDUCAZIONE TERAPEUTICA DEL PAZIENTE (ETP)</a:t>
            </a:r>
            <a:endParaRPr lang="it-IT" sz="3600" b="1" dirty="0">
              <a:solidFill>
                <a:srgbClr val="FF0000"/>
              </a:solidFill>
            </a:endParaRPr>
          </a:p>
        </p:txBody>
      </p:sp>
    </p:spTree>
    <p:extLst>
      <p:ext uri="{BB962C8B-B14F-4D97-AF65-F5344CB8AC3E}">
        <p14:creationId xmlns:p14="http://schemas.microsoft.com/office/powerpoint/2010/main" val="232930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24744"/>
            <a:ext cx="8568952" cy="4594522"/>
          </a:xfrm>
          <a:ln>
            <a:solidFill>
              <a:schemeClr val="bg1"/>
            </a:solidFill>
          </a:ln>
        </p:spPr>
        <p:txBody>
          <a:bodyPr>
            <a:noAutofit/>
          </a:bodyPr>
          <a:lstStyle/>
          <a:p>
            <a:pPr algn="l"/>
            <a:r>
              <a:rPr lang="it-IT" sz="2600" dirty="0" smtClean="0">
                <a:solidFill>
                  <a:schemeClr val="bg1"/>
                </a:solidFill>
              </a:rPr>
              <a:t>«Un’attività </a:t>
            </a:r>
            <a:r>
              <a:rPr lang="it-IT" sz="2600" dirty="0">
                <a:solidFill>
                  <a:schemeClr val="bg1"/>
                </a:solidFill>
              </a:rPr>
              <a:t>volta a </a:t>
            </a:r>
            <a:r>
              <a:rPr lang="it-IT" sz="2600" u="sng" dirty="0">
                <a:solidFill>
                  <a:srgbClr val="FF0000"/>
                </a:solidFill>
              </a:rPr>
              <a:t>permettere alle persone affette da malattie croniche di acquisire e mantenere le capacità necessarie per gestire nel modo migliore la convivenza con la loro </a:t>
            </a:r>
            <a:r>
              <a:rPr lang="it-IT" sz="2600" u="sng" dirty="0" smtClean="0">
                <a:solidFill>
                  <a:srgbClr val="FF0000"/>
                </a:solidFill>
              </a:rPr>
              <a:t>malattia</a:t>
            </a:r>
            <a:r>
              <a:rPr lang="it-IT" sz="2600" dirty="0" smtClean="0">
                <a:solidFill>
                  <a:schemeClr val="bg1"/>
                </a:solidFill>
              </a:rPr>
              <a:t> ..un </a:t>
            </a:r>
            <a:r>
              <a:rPr lang="it-IT" sz="2600" dirty="0">
                <a:solidFill>
                  <a:schemeClr val="bg1"/>
                </a:solidFill>
              </a:rPr>
              <a:t>processo continuo, integrato all’assistenza </a:t>
            </a:r>
            <a:r>
              <a:rPr lang="it-IT" sz="2600" dirty="0" smtClean="0">
                <a:solidFill>
                  <a:schemeClr val="bg1"/>
                </a:solidFill>
              </a:rPr>
              <a:t>sanitaria…centrato </a:t>
            </a:r>
            <a:r>
              <a:rPr lang="it-IT" sz="2600" dirty="0">
                <a:solidFill>
                  <a:schemeClr val="bg1"/>
                </a:solidFill>
              </a:rPr>
              <a:t>sul paziente e </a:t>
            </a:r>
            <a:r>
              <a:rPr lang="it-IT" sz="2600" dirty="0" smtClean="0">
                <a:solidFill>
                  <a:schemeClr val="bg1"/>
                </a:solidFill>
              </a:rPr>
              <a:t>include </a:t>
            </a:r>
            <a:r>
              <a:rPr lang="it-IT" sz="2600" dirty="0">
                <a:solidFill>
                  <a:schemeClr val="bg1"/>
                </a:solidFill>
              </a:rPr>
              <a:t>informazione, apprendimento dell’auto-cura e sostegno </a:t>
            </a:r>
            <a:r>
              <a:rPr lang="it-IT" sz="2600" dirty="0" err="1">
                <a:solidFill>
                  <a:schemeClr val="bg1"/>
                </a:solidFill>
              </a:rPr>
              <a:t>psico</a:t>
            </a:r>
            <a:r>
              <a:rPr lang="it-IT" sz="2600" dirty="0">
                <a:solidFill>
                  <a:schemeClr val="bg1"/>
                </a:solidFill>
              </a:rPr>
              <a:t>-sociale in relazione alla </a:t>
            </a:r>
            <a:r>
              <a:rPr lang="it-IT" sz="2600" dirty="0" smtClean="0">
                <a:solidFill>
                  <a:schemeClr val="bg1"/>
                </a:solidFill>
              </a:rPr>
              <a:t>malattia …è </a:t>
            </a:r>
            <a:r>
              <a:rPr lang="it-IT" sz="2600" dirty="0">
                <a:solidFill>
                  <a:schemeClr val="bg1"/>
                </a:solidFill>
              </a:rPr>
              <a:t>ideato per aiutare i pazienti e le loro famiglie a comprendere la malattia e il suo trattamento, a cooperare con gli operatori sanitari, a vivere in maniera sana e a mantenere o migliorare la qualità della </a:t>
            </a:r>
            <a:r>
              <a:rPr lang="it-IT" sz="2600" dirty="0" smtClean="0">
                <a:solidFill>
                  <a:schemeClr val="bg1"/>
                </a:solidFill>
              </a:rPr>
              <a:t>vita».</a:t>
            </a:r>
            <a:endParaRPr lang="it-IT" sz="2600" dirty="0">
              <a:solidFill>
                <a:schemeClr val="bg1"/>
              </a:solidFill>
            </a:endParaRPr>
          </a:p>
        </p:txBody>
      </p:sp>
      <p:sp>
        <p:nvSpPr>
          <p:cNvPr id="3" name="Segnaposto contenuto 2"/>
          <p:cNvSpPr>
            <a:spLocks noGrp="1"/>
          </p:cNvSpPr>
          <p:nvPr>
            <p:ph idx="1"/>
          </p:nvPr>
        </p:nvSpPr>
        <p:spPr>
          <a:xfrm>
            <a:off x="457200" y="6064697"/>
            <a:ext cx="8229600" cy="676671"/>
          </a:xfrm>
        </p:spPr>
        <p:txBody>
          <a:bodyPr>
            <a:normAutofit/>
          </a:bodyPr>
          <a:lstStyle/>
          <a:p>
            <a:pPr marL="0" indent="0" algn="ctr">
              <a:buNone/>
            </a:pPr>
            <a:r>
              <a:rPr lang="en-GB" sz="1800" dirty="0">
                <a:solidFill>
                  <a:schemeClr val="bg1"/>
                </a:solidFill>
              </a:rPr>
              <a:t>WHO Europe, </a:t>
            </a:r>
            <a:r>
              <a:rPr lang="en-GB" sz="1800" i="1" dirty="0">
                <a:solidFill>
                  <a:schemeClr val="bg1"/>
                </a:solidFill>
              </a:rPr>
              <a:t>Therapeutic Patient Education,</a:t>
            </a:r>
            <a:r>
              <a:rPr lang="en-GB" sz="1800" dirty="0">
                <a:solidFill>
                  <a:schemeClr val="bg1"/>
                </a:solidFill>
              </a:rPr>
              <a:t> Continuing Education Programmes for Health Care Providers in the Field of Prevention of Chronic Diseases, </a:t>
            </a:r>
            <a:r>
              <a:rPr lang="en-GB" sz="1800" dirty="0" smtClean="0">
                <a:solidFill>
                  <a:schemeClr val="bg1"/>
                </a:solidFill>
              </a:rPr>
              <a:t>1998</a:t>
            </a:r>
            <a:endParaRPr lang="it-IT" sz="1800" dirty="0">
              <a:solidFill>
                <a:schemeClr val="bg1"/>
              </a:solidFill>
            </a:endParaRPr>
          </a:p>
        </p:txBody>
      </p:sp>
      <p:sp>
        <p:nvSpPr>
          <p:cNvPr id="4" name="Segnaposto contenuto 2"/>
          <p:cNvSpPr txBox="1">
            <a:spLocks/>
          </p:cNvSpPr>
          <p:nvPr/>
        </p:nvSpPr>
        <p:spPr>
          <a:xfrm>
            <a:off x="374848" y="332656"/>
            <a:ext cx="8445624" cy="7920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3600" b="1" dirty="0" smtClean="0">
                <a:solidFill>
                  <a:srgbClr val="FF0000"/>
                </a:solidFill>
              </a:rPr>
              <a:t>L’EDUCAZIONE TERAPEUTICA DEL PAZIENTE (ETP)</a:t>
            </a:r>
            <a:endParaRPr lang="it-IT" sz="3600" b="1" dirty="0">
              <a:solidFill>
                <a:srgbClr val="FF0000"/>
              </a:solidFill>
            </a:endParaRPr>
          </a:p>
        </p:txBody>
      </p:sp>
    </p:spTree>
    <p:extLst>
      <p:ext uri="{BB962C8B-B14F-4D97-AF65-F5344CB8AC3E}">
        <p14:creationId xmlns:p14="http://schemas.microsoft.com/office/powerpoint/2010/main" val="33321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24744"/>
            <a:ext cx="8568952" cy="4594522"/>
          </a:xfrm>
          <a:ln>
            <a:solidFill>
              <a:schemeClr val="bg1"/>
            </a:solidFill>
          </a:ln>
        </p:spPr>
        <p:txBody>
          <a:bodyPr>
            <a:noAutofit/>
          </a:bodyPr>
          <a:lstStyle/>
          <a:p>
            <a:pPr algn="l"/>
            <a:r>
              <a:rPr lang="it-IT" sz="2600" dirty="0" smtClean="0">
                <a:solidFill>
                  <a:schemeClr val="bg1"/>
                </a:solidFill>
              </a:rPr>
              <a:t>«Un’attività </a:t>
            </a:r>
            <a:r>
              <a:rPr lang="it-IT" sz="2600" dirty="0">
                <a:solidFill>
                  <a:schemeClr val="bg1"/>
                </a:solidFill>
              </a:rPr>
              <a:t>volta a permettere alle persone affette da malattie croniche di acquisire e mantenere le capacità necessarie per gestire nel modo migliore la convivenza con la loro </a:t>
            </a:r>
            <a:r>
              <a:rPr lang="it-IT" sz="2600" dirty="0" smtClean="0">
                <a:solidFill>
                  <a:schemeClr val="bg1"/>
                </a:solidFill>
              </a:rPr>
              <a:t>malattia ..un </a:t>
            </a:r>
            <a:r>
              <a:rPr lang="it-IT" sz="2600" dirty="0">
                <a:solidFill>
                  <a:schemeClr val="bg1"/>
                </a:solidFill>
              </a:rPr>
              <a:t>processo continuo, integrato all’assistenza </a:t>
            </a:r>
            <a:r>
              <a:rPr lang="it-IT" sz="2600" dirty="0" smtClean="0">
                <a:solidFill>
                  <a:schemeClr val="bg1"/>
                </a:solidFill>
              </a:rPr>
              <a:t>sanitaria…centrato </a:t>
            </a:r>
            <a:r>
              <a:rPr lang="it-IT" sz="2600" dirty="0">
                <a:solidFill>
                  <a:schemeClr val="bg1"/>
                </a:solidFill>
              </a:rPr>
              <a:t>sul paziente e </a:t>
            </a:r>
            <a:r>
              <a:rPr lang="it-IT" sz="2600" u="sng" dirty="0" smtClean="0">
                <a:solidFill>
                  <a:srgbClr val="FF0000"/>
                </a:solidFill>
              </a:rPr>
              <a:t>include </a:t>
            </a:r>
            <a:r>
              <a:rPr lang="it-IT" sz="2600" u="sng" dirty="0">
                <a:solidFill>
                  <a:srgbClr val="FF0000"/>
                </a:solidFill>
              </a:rPr>
              <a:t>informazione, apprendimento dell’auto-cura e sostegno </a:t>
            </a:r>
            <a:r>
              <a:rPr lang="it-IT" sz="2600" u="sng" dirty="0" err="1">
                <a:solidFill>
                  <a:srgbClr val="FF0000"/>
                </a:solidFill>
              </a:rPr>
              <a:t>psico</a:t>
            </a:r>
            <a:r>
              <a:rPr lang="it-IT" sz="2600" u="sng" dirty="0">
                <a:solidFill>
                  <a:srgbClr val="FF0000"/>
                </a:solidFill>
              </a:rPr>
              <a:t>-sociale in relazione alla </a:t>
            </a:r>
            <a:r>
              <a:rPr lang="it-IT" sz="2600" u="sng" dirty="0" smtClean="0">
                <a:solidFill>
                  <a:srgbClr val="FF0000"/>
                </a:solidFill>
              </a:rPr>
              <a:t>malattia </a:t>
            </a:r>
            <a:r>
              <a:rPr lang="it-IT" sz="2600" dirty="0" smtClean="0">
                <a:solidFill>
                  <a:schemeClr val="bg1"/>
                </a:solidFill>
              </a:rPr>
              <a:t>…è </a:t>
            </a:r>
            <a:r>
              <a:rPr lang="it-IT" sz="2600" dirty="0">
                <a:solidFill>
                  <a:schemeClr val="bg1"/>
                </a:solidFill>
              </a:rPr>
              <a:t>ideato per aiutare i pazienti e le loro famiglie a comprendere la malattia e il suo trattamento, a cooperare con gli operatori sanitari, a vivere in maniera sana e a mantenere o migliorare la qualità della </a:t>
            </a:r>
            <a:r>
              <a:rPr lang="it-IT" sz="2600" dirty="0" smtClean="0">
                <a:solidFill>
                  <a:schemeClr val="bg1"/>
                </a:solidFill>
              </a:rPr>
              <a:t>vita».</a:t>
            </a:r>
            <a:endParaRPr lang="it-IT" sz="2600" dirty="0">
              <a:solidFill>
                <a:schemeClr val="bg1"/>
              </a:solidFill>
            </a:endParaRPr>
          </a:p>
        </p:txBody>
      </p:sp>
      <p:sp>
        <p:nvSpPr>
          <p:cNvPr id="3" name="Segnaposto contenuto 2"/>
          <p:cNvSpPr>
            <a:spLocks noGrp="1"/>
          </p:cNvSpPr>
          <p:nvPr>
            <p:ph idx="1"/>
          </p:nvPr>
        </p:nvSpPr>
        <p:spPr>
          <a:xfrm>
            <a:off x="457200" y="6064697"/>
            <a:ext cx="8229600" cy="676671"/>
          </a:xfrm>
        </p:spPr>
        <p:txBody>
          <a:bodyPr>
            <a:normAutofit/>
          </a:bodyPr>
          <a:lstStyle/>
          <a:p>
            <a:pPr marL="0" indent="0" algn="ctr">
              <a:buNone/>
            </a:pPr>
            <a:r>
              <a:rPr lang="en-GB" sz="1800" dirty="0">
                <a:solidFill>
                  <a:schemeClr val="bg1"/>
                </a:solidFill>
              </a:rPr>
              <a:t>WHO Europe, </a:t>
            </a:r>
            <a:r>
              <a:rPr lang="en-GB" sz="1800" i="1" dirty="0">
                <a:solidFill>
                  <a:schemeClr val="bg1"/>
                </a:solidFill>
              </a:rPr>
              <a:t>Therapeutic Patient Education,</a:t>
            </a:r>
            <a:r>
              <a:rPr lang="en-GB" sz="1800" dirty="0">
                <a:solidFill>
                  <a:schemeClr val="bg1"/>
                </a:solidFill>
              </a:rPr>
              <a:t> Continuing Education Programmes for Health Care Providers in the Field of Prevention of Chronic Diseases, </a:t>
            </a:r>
            <a:r>
              <a:rPr lang="en-GB" sz="1800" dirty="0" smtClean="0">
                <a:solidFill>
                  <a:schemeClr val="bg1"/>
                </a:solidFill>
              </a:rPr>
              <a:t>1998</a:t>
            </a:r>
            <a:endParaRPr lang="it-IT" sz="1800" dirty="0">
              <a:solidFill>
                <a:schemeClr val="bg1"/>
              </a:solidFill>
            </a:endParaRPr>
          </a:p>
        </p:txBody>
      </p:sp>
      <p:sp>
        <p:nvSpPr>
          <p:cNvPr id="4" name="Segnaposto contenuto 2"/>
          <p:cNvSpPr txBox="1">
            <a:spLocks/>
          </p:cNvSpPr>
          <p:nvPr/>
        </p:nvSpPr>
        <p:spPr>
          <a:xfrm>
            <a:off x="374848" y="332656"/>
            <a:ext cx="8445624" cy="7920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3600" b="1" dirty="0" smtClean="0">
                <a:solidFill>
                  <a:srgbClr val="FF0000"/>
                </a:solidFill>
              </a:rPr>
              <a:t>L’EDUCAZIONE TERAPEUTICA DEL PAZIENTE (ETP)</a:t>
            </a:r>
            <a:endParaRPr lang="it-IT" sz="3600" b="1" dirty="0">
              <a:solidFill>
                <a:srgbClr val="FF0000"/>
              </a:solidFill>
            </a:endParaRPr>
          </a:p>
        </p:txBody>
      </p:sp>
    </p:spTree>
    <p:extLst>
      <p:ext uri="{BB962C8B-B14F-4D97-AF65-F5344CB8AC3E}">
        <p14:creationId xmlns:p14="http://schemas.microsoft.com/office/powerpoint/2010/main" val="387642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24744"/>
            <a:ext cx="8568952" cy="4594522"/>
          </a:xfrm>
          <a:ln>
            <a:solidFill>
              <a:schemeClr val="bg1"/>
            </a:solidFill>
          </a:ln>
        </p:spPr>
        <p:txBody>
          <a:bodyPr>
            <a:noAutofit/>
          </a:bodyPr>
          <a:lstStyle/>
          <a:p>
            <a:pPr algn="l"/>
            <a:r>
              <a:rPr lang="it-IT" sz="2600" dirty="0" smtClean="0">
                <a:solidFill>
                  <a:schemeClr val="bg1"/>
                </a:solidFill>
              </a:rPr>
              <a:t>«Un’attività </a:t>
            </a:r>
            <a:r>
              <a:rPr lang="it-IT" sz="2600" dirty="0">
                <a:solidFill>
                  <a:schemeClr val="bg1"/>
                </a:solidFill>
              </a:rPr>
              <a:t>volta a permettere alle persone affette da malattie croniche di acquisire e mantenere le capacità necessarie per gestire nel modo migliore la convivenza con la loro </a:t>
            </a:r>
            <a:r>
              <a:rPr lang="it-IT" sz="2600" dirty="0" smtClean="0">
                <a:solidFill>
                  <a:schemeClr val="bg1"/>
                </a:solidFill>
              </a:rPr>
              <a:t>malattia ..</a:t>
            </a:r>
            <a:r>
              <a:rPr lang="it-IT" sz="2600" u="sng" dirty="0" smtClean="0">
                <a:solidFill>
                  <a:srgbClr val="FF0000"/>
                </a:solidFill>
              </a:rPr>
              <a:t>un </a:t>
            </a:r>
            <a:r>
              <a:rPr lang="it-IT" sz="2600" u="sng" dirty="0">
                <a:solidFill>
                  <a:srgbClr val="FF0000"/>
                </a:solidFill>
              </a:rPr>
              <a:t>processo continuo, integrato all’assistenza </a:t>
            </a:r>
            <a:r>
              <a:rPr lang="it-IT" sz="2600" u="sng" dirty="0" smtClean="0">
                <a:solidFill>
                  <a:srgbClr val="FF0000"/>
                </a:solidFill>
              </a:rPr>
              <a:t>sanitaria…centrato </a:t>
            </a:r>
            <a:r>
              <a:rPr lang="it-IT" sz="2600" u="sng" dirty="0">
                <a:solidFill>
                  <a:srgbClr val="FF0000"/>
                </a:solidFill>
              </a:rPr>
              <a:t>sul paziente</a:t>
            </a:r>
            <a:r>
              <a:rPr lang="it-IT" sz="2600" dirty="0">
                <a:solidFill>
                  <a:schemeClr val="bg1"/>
                </a:solidFill>
              </a:rPr>
              <a:t> e </a:t>
            </a:r>
            <a:r>
              <a:rPr lang="it-IT" sz="2600" dirty="0" smtClean="0">
                <a:solidFill>
                  <a:schemeClr val="bg1"/>
                </a:solidFill>
              </a:rPr>
              <a:t>include </a:t>
            </a:r>
            <a:r>
              <a:rPr lang="it-IT" sz="2600" dirty="0">
                <a:solidFill>
                  <a:schemeClr val="bg1"/>
                </a:solidFill>
              </a:rPr>
              <a:t>informazione, apprendimento dell’auto-cura e sostegno </a:t>
            </a:r>
            <a:r>
              <a:rPr lang="it-IT" sz="2600" dirty="0" err="1">
                <a:solidFill>
                  <a:schemeClr val="bg1"/>
                </a:solidFill>
              </a:rPr>
              <a:t>psico</a:t>
            </a:r>
            <a:r>
              <a:rPr lang="it-IT" sz="2600" dirty="0">
                <a:solidFill>
                  <a:schemeClr val="bg1"/>
                </a:solidFill>
              </a:rPr>
              <a:t>-sociale in relazione alla </a:t>
            </a:r>
            <a:r>
              <a:rPr lang="it-IT" sz="2600" dirty="0" smtClean="0">
                <a:solidFill>
                  <a:schemeClr val="bg1"/>
                </a:solidFill>
              </a:rPr>
              <a:t>malattia …è </a:t>
            </a:r>
            <a:r>
              <a:rPr lang="it-IT" sz="2600" dirty="0">
                <a:solidFill>
                  <a:schemeClr val="bg1"/>
                </a:solidFill>
              </a:rPr>
              <a:t>ideato per aiutare i pazienti e le loro famiglie a comprendere la malattia e il suo trattamento, a cooperare con gli operatori sanitari, a vivere in maniera sana e a mantenere o migliorare la qualità della </a:t>
            </a:r>
            <a:r>
              <a:rPr lang="it-IT" sz="2600" dirty="0" smtClean="0">
                <a:solidFill>
                  <a:schemeClr val="bg1"/>
                </a:solidFill>
              </a:rPr>
              <a:t>vita».</a:t>
            </a:r>
            <a:endParaRPr lang="it-IT" sz="2600" dirty="0">
              <a:solidFill>
                <a:schemeClr val="bg1"/>
              </a:solidFill>
            </a:endParaRPr>
          </a:p>
        </p:txBody>
      </p:sp>
      <p:sp>
        <p:nvSpPr>
          <p:cNvPr id="3" name="Segnaposto contenuto 2"/>
          <p:cNvSpPr>
            <a:spLocks noGrp="1"/>
          </p:cNvSpPr>
          <p:nvPr>
            <p:ph idx="1"/>
          </p:nvPr>
        </p:nvSpPr>
        <p:spPr>
          <a:xfrm>
            <a:off x="457200" y="6064697"/>
            <a:ext cx="8229600" cy="676671"/>
          </a:xfrm>
        </p:spPr>
        <p:txBody>
          <a:bodyPr>
            <a:normAutofit/>
          </a:bodyPr>
          <a:lstStyle/>
          <a:p>
            <a:pPr marL="0" indent="0" algn="ctr">
              <a:buNone/>
            </a:pPr>
            <a:r>
              <a:rPr lang="en-GB" sz="1800" dirty="0">
                <a:solidFill>
                  <a:schemeClr val="bg1"/>
                </a:solidFill>
              </a:rPr>
              <a:t>WHO Europe, </a:t>
            </a:r>
            <a:r>
              <a:rPr lang="en-GB" sz="1800" i="1" dirty="0">
                <a:solidFill>
                  <a:schemeClr val="bg1"/>
                </a:solidFill>
              </a:rPr>
              <a:t>Therapeutic Patient Education,</a:t>
            </a:r>
            <a:r>
              <a:rPr lang="en-GB" sz="1800" dirty="0">
                <a:solidFill>
                  <a:schemeClr val="bg1"/>
                </a:solidFill>
              </a:rPr>
              <a:t> Continuing Education Programmes for Health Care Providers in the Field of Prevention of Chronic Diseases, </a:t>
            </a:r>
            <a:r>
              <a:rPr lang="en-GB" sz="1800" dirty="0" smtClean="0">
                <a:solidFill>
                  <a:schemeClr val="bg1"/>
                </a:solidFill>
              </a:rPr>
              <a:t>1998</a:t>
            </a:r>
            <a:endParaRPr lang="it-IT" sz="1800" dirty="0">
              <a:solidFill>
                <a:schemeClr val="bg1"/>
              </a:solidFill>
            </a:endParaRPr>
          </a:p>
        </p:txBody>
      </p:sp>
      <p:sp>
        <p:nvSpPr>
          <p:cNvPr id="4" name="Segnaposto contenuto 2"/>
          <p:cNvSpPr txBox="1">
            <a:spLocks/>
          </p:cNvSpPr>
          <p:nvPr/>
        </p:nvSpPr>
        <p:spPr>
          <a:xfrm>
            <a:off x="374848" y="332656"/>
            <a:ext cx="8445624" cy="7920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3600" b="1" dirty="0" smtClean="0">
                <a:solidFill>
                  <a:srgbClr val="FF0000"/>
                </a:solidFill>
              </a:rPr>
              <a:t>L’EDUCAZIONE TERAPEUTICA DEL PAZIENTE (ETP)</a:t>
            </a:r>
            <a:endParaRPr lang="it-IT" sz="3600" b="1" dirty="0">
              <a:solidFill>
                <a:srgbClr val="FF0000"/>
              </a:solidFill>
            </a:endParaRPr>
          </a:p>
        </p:txBody>
      </p:sp>
    </p:spTree>
    <p:extLst>
      <p:ext uri="{BB962C8B-B14F-4D97-AF65-F5344CB8AC3E}">
        <p14:creationId xmlns:p14="http://schemas.microsoft.com/office/powerpoint/2010/main" val="4042169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24744"/>
            <a:ext cx="8568952" cy="4594522"/>
          </a:xfrm>
          <a:ln>
            <a:solidFill>
              <a:schemeClr val="bg1"/>
            </a:solidFill>
          </a:ln>
        </p:spPr>
        <p:txBody>
          <a:bodyPr>
            <a:noAutofit/>
          </a:bodyPr>
          <a:lstStyle/>
          <a:p>
            <a:pPr algn="l"/>
            <a:r>
              <a:rPr lang="it-IT" sz="2600" dirty="0" smtClean="0">
                <a:solidFill>
                  <a:schemeClr val="bg1"/>
                </a:solidFill>
              </a:rPr>
              <a:t>«Un’attività </a:t>
            </a:r>
            <a:r>
              <a:rPr lang="it-IT" sz="2600" dirty="0">
                <a:solidFill>
                  <a:schemeClr val="bg1"/>
                </a:solidFill>
              </a:rPr>
              <a:t>volta a permettere alle persone affette da malattie croniche di acquisire e mantenere le capacità necessarie per gestire nel modo migliore la convivenza con la loro </a:t>
            </a:r>
            <a:r>
              <a:rPr lang="it-IT" sz="2600" dirty="0" smtClean="0">
                <a:solidFill>
                  <a:schemeClr val="bg1"/>
                </a:solidFill>
              </a:rPr>
              <a:t>malattia ..un </a:t>
            </a:r>
            <a:r>
              <a:rPr lang="it-IT" sz="2600" dirty="0">
                <a:solidFill>
                  <a:schemeClr val="bg1"/>
                </a:solidFill>
              </a:rPr>
              <a:t>processo continuo, integrato all’assistenza </a:t>
            </a:r>
            <a:r>
              <a:rPr lang="it-IT" sz="2600" dirty="0" smtClean="0">
                <a:solidFill>
                  <a:schemeClr val="bg1"/>
                </a:solidFill>
              </a:rPr>
              <a:t>sanitaria…centrato </a:t>
            </a:r>
            <a:r>
              <a:rPr lang="it-IT" sz="2600" dirty="0">
                <a:solidFill>
                  <a:schemeClr val="bg1"/>
                </a:solidFill>
              </a:rPr>
              <a:t>sul paziente e </a:t>
            </a:r>
            <a:r>
              <a:rPr lang="it-IT" sz="2600" dirty="0" smtClean="0">
                <a:solidFill>
                  <a:schemeClr val="bg1"/>
                </a:solidFill>
              </a:rPr>
              <a:t>include </a:t>
            </a:r>
            <a:r>
              <a:rPr lang="it-IT" sz="2600" dirty="0">
                <a:solidFill>
                  <a:schemeClr val="bg1"/>
                </a:solidFill>
              </a:rPr>
              <a:t>informazione, apprendimento dell’auto-cura e sostegno </a:t>
            </a:r>
            <a:r>
              <a:rPr lang="it-IT" sz="2600" dirty="0" err="1">
                <a:solidFill>
                  <a:schemeClr val="bg1"/>
                </a:solidFill>
              </a:rPr>
              <a:t>psico</a:t>
            </a:r>
            <a:r>
              <a:rPr lang="it-IT" sz="2600" dirty="0">
                <a:solidFill>
                  <a:schemeClr val="bg1"/>
                </a:solidFill>
              </a:rPr>
              <a:t>-sociale in relazione alla </a:t>
            </a:r>
            <a:r>
              <a:rPr lang="it-IT" sz="2600" dirty="0" smtClean="0">
                <a:solidFill>
                  <a:schemeClr val="bg1"/>
                </a:solidFill>
              </a:rPr>
              <a:t>malattia …</a:t>
            </a:r>
            <a:r>
              <a:rPr lang="it-IT" sz="2600" u="sng" dirty="0" smtClean="0">
                <a:solidFill>
                  <a:srgbClr val="FF0000"/>
                </a:solidFill>
              </a:rPr>
              <a:t>è </a:t>
            </a:r>
            <a:r>
              <a:rPr lang="it-IT" sz="2600" u="sng" dirty="0">
                <a:solidFill>
                  <a:srgbClr val="FF0000"/>
                </a:solidFill>
              </a:rPr>
              <a:t>ideato per aiutare i pazienti e le loro famiglie</a:t>
            </a:r>
            <a:r>
              <a:rPr lang="it-IT" sz="2600" dirty="0">
                <a:solidFill>
                  <a:schemeClr val="bg1"/>
                </a:solidFill>
              </a:rPr>
              <a:t> </a:t>
            </a:r>
            <a:r>
              <a:rPr lang="it-IT" sz="2600" u="sng" dirty="0">
                <a:solidFill>
                  <a:srgbClr val="FF0000"/>
                </a:solidFill>
              </a:rPr>
              <a:t>a comprendere la malattia e il suo trattamento</a:t>
            </a:r>
            <a:r>
              <a:rPr lang="it-IT" sz="2600" dirty="0">
                <a:solidFill>
                  <a:schemeClr val="bg1"/>
                </a:solidFill>
              </a:rPr>
              <a:t>, a cooperare con gli operatori sanitari, a vivere in maniera sana e a mantenere o migliorare la qualità della </a:t>
            </a:r>
            <a:r>
              <a:rPr lang="it-IT" sz="2600" dirty="0" smtClean="0">
                <a:solidFill>
                  <a:schemeClr val="bg1"/>
                </a:solidFill>
              </a:rPr>
              <a:t>vita».</a:t>
            </a:r>
            <a:endParaRPr lang="it-IT" sz="2600" dirty="0">
              <a:solidFill>
                <a:schemeClr val="bg1"/>
              </a:solidFill>
            </a:endParaRPr>
          </a:p>
        </p:txBody>
      </p:sp>
      <p:sp>
        <p:nvSpPr>
          <p:cNvPr id="3" name="Segnaposto contenuto 2"/>
          <p:cNvSpPr>
            <a:spLocks noGrp="1"/>
          </p:cNvSpPr>
          <p:nvPr>
            <p:ph idx="1"/>
          </p:nvPr>
        </p:nvSpPr>
        <p:spPr>
          <a:xfrm>
            <a:off x="457200" y="6064697"/>
            <a:ext cx="8229600" cy="676671"/>
          </a:xfrm>
        </p:spPr>
        <p:txBody>
          <a:bodyPr>
            <a:normAutofit/>
          </a:bodyPr>
          <a:lstStyle/>
          <a:p>
            <a:pPr marL="0" indent="0" algn="ctr">
              <a:buNone/>
            </a:pPr>
            <a:r>
              <a:rPr lang="en-GB" sz="1800" dirty="0">
                <a:solidFill>
                  <a:schemeClr val="bg1"/>
                </a:solidFill>
              </a:rPr>
              <a:t>WHO Europe, </a:t>
            </a:r>
            <a:r>
              <a:rPr lang="en-GB" sz="1800" i="1" dirty="0">
                <a:solidFill>
                  <a:schemeClr val="bg1"/>
                </a:solidFill>
              </a:rPr>
              <a:t>Therapeutic Patient Education,</a:t>
            </a:r>
            <a:r>
              <a:rPr lang="en-GB" sz="1800" dirty="0">
                <a:solidFill>
                  <a:schemeClr val="bg1"/>
                </a:solidFill>
              </a:rPr>
              <a:t> Continuing Education Programmes for Health Care Providers in the Field of Prevention of Chronic Diseases, </a:t>
            </a:r>
            <a:r>
              <a:rPr lang="en-GB" sz="1800" dirty="0" smtClean="0">
                <a:solidFill>
                  <a:schemeClr val="bg1"/>
                </a:solidFill>
              </a:rPr>
              <a:t>1998</a:t>
            </a:r>
            <a:endParaRPr lang="it-IT" sz="1800" dirty="0">
              <a:solidFill>
                <a:schemeClr val="bg1"/>
              </a:solidFill>
            </a:endParaRPr>
          </a:p>
        </p:txBody>
      </p:sp>
      <p:sp>
        <p:nvSpPr>
          <p:cNvPr id="4" name="Segnaposto contenuto 2"/>
          <p:cNvSpPr txBox="1">
            <a:spLocks/>
          </p:cNvSpPr>
          <p:nvPr/>
        </p:nvSpPr>
        <p:spPr>
          <a:xfrm>
            <a:off x="374848" y="332656"/>
            <a:ext cx="8445624" cy="7920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3600" b="1" dirty="0" smtClean="0">
                <a:solidFill>
                  <a:srgbClr val="FF0000"/>
                </a:solidFill>
              </a:rPr>
              <a:t>L’EDUCAZIONE TERAPEUTICA DEL PAZIENTE (ETP)</a:t>
            </a:r>
            <a:endParaRPr lang="it-IT" sz="3600" b="1" dirty="0">
              <a:solidFill>
                <a:srgbClr val="FF0000"/>
              </a:solidFill>
            </a:endParaRPr>
          </a:p>
        </p:txBody>
      </p:sp>
    </p:spTree>
    <p:extLst>
      <p:ext uri="{BB962C8B-B14F-4D97-AF65-F5344CB8AC3E}">
        <p14:creationId xmlns:p14="http://schemas.microsoft.com/office/powerpoint/2010/main" val="3092527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24744"/>
            <a:ext cx="8568952" cy="4594522"/>
          </a:xfrm>
          <a:ln>
            <a:solidFill>
              <a:schemeClr val="bg1"/>
            </a:solidFill>
          </a:ln>
        </p:spPr>
        <p:txBody>
          <a:bodyPr>
            <a:noAutofit/>
          </a:bodyPr>
          <a:lstStyle/>
          <a:p>
            <a:pPr algn="l"/>
            <a:r>
              <a:rPr lang="it-IT" sz="2600" dirty="0" smtClean="0">
                <a:solidFill>
                  <a:schemeClr val="bg1"/>
                </a:solidFill>
              </a:rPr>
              <a:t>«Un’attività </a:t>
            </a:r>
            <a:r>
              <a:rPr lang="it-IT" sz="2600" dirty="0">
                <a:solidFill>
                  <a:schemeClr val="bg1"/>
                </a:solidFill>
              </a:rPr>
              <a:t>volta a permettere alle persone affette da malattie croniche di acquisire e mantenere le capacità necessarie per </a:t>
            </a:r>
            <a:r>
              <a:rPr lang="it-IT" sz="2600" u="sng" dirty="0">
                <a:solidFill>
                  <a:srgbClr val="FF0000"/>
                </a:solidFill>
              </a:rPr>
              <a:t>gestire nel modo migliore la convivenza con la loro </a:t>
            </a:r>
            <a:r>
              <a:rPr lang="it-IT" sz="2600" u="sng" dirty="0" smtClean="0">
                <a:solidFill>
                  <a:srgbClr val="FF0000"/>
                </a:solidFill>
              </a:rPr>
              <a:t>malattia</a:t>
            </a:r>
            <a:r>
              <a:rPr lang="it-IT" sz="2600" dirty="0" smtClean="0">
                <a:solidFill>
                  <a:schemeClr val="bg1"/>
                </a:solidFill>
              </a:rPr>
              <a:t> ..un </a:t>
            </a:r>
            <a:r>
              <a:rPr lang="it-IT" sz="2600" dirty="0">
                <a:solidFill>
                  <a:schemeClr val="bg1"/>
                </a:solidFill>
              </a:rPr>
              <a:t>processo continuo, integrato all’assistenza </a:t>
            </a:r>
            <a:r>
              <a:rPr lang="it-IT" sz="2600" dirty="0" smtClean="0">
                <a:solidFill>
                  <a:schemeClr val="bg1"/>
                </a:solidFill>
              </a:rPr>
              <a:t>sanitaria…centrato </a:t>
            </a:r>
            <a:r>
              <a:rPr lang="it-IT" sz="2600" dirty="0">
                <a:solidFill>
                  <a:schemeClr val="bg1"/>
                </a:solidFill>
              </a:rPr>
              <a:t>sul paziente e </a:t>
            </a:r>
            <a:r>
              <a:rPr lang="it-IT" sz="2600" dirty="0" smtClean="0">
                <a:solidFill>
                  <a:schemeClr val="bg1"/>
                </a:solidFill>
              </a:rPr>
              <a:t>include </a:t>
            </a:r>
            <a:r>
              <a:rPr lang="it-IT" sz="2600" dirty="0">
                <a:solidFill>
                  <a:schemeClr val="bg1"/>
                </a:solidFill>
              </a:rPr>
              <a:t>informazione, apprendimento dell’auto-cura e sostegno </a:t>
            </a:r>
            <a:r>
              <a:rPr lang="it-IT" sz="2600" dirty="0" err="1">
                <a:solidFill>
                  <a:schemeClr val="bg1"/>
                </a:solidFill>
              </a:rPr>
              <a:t>psico</a:t>
            </a:r>
            <a:r>
              <a:rPr lang="it-IT" sz="2600" dirty="0">
                <a:solidFill>
                  <a:schemeClr val="bg1"/>
                </a:solidFill>
              </a:rPr>
              <a:t>-sociale in relazione alla </a:t>
            </a:r>
            <a:r>
              <a:rPr lang="it-IT" sz="2600" dirty="0" smtClean="0">
                <a:solidFill>
                  <a:schemeClr val="bg1"/>
                </a:solidFill>
              </a:rPr>
              <a:t>malattia …è </a:t>
            </a:r>
            <a:r>
              <a:rPr lang="it-IT" sz="2600" dirty="0">
                <a:solidFill>
                  <a:schemeClr val="bg1"/>
                </a:solidFill>
              </a:rPr>
              <a:t>ideato per aiutare i pazienti e le loro famiglie a comprendere la malattia e il suo trattamento, a cooperare con gli operatori sanitari, a </a:t>
            </a:r>
            <a:r>
              <a:rPr lang="it-IT" sz="2600" u="sng" dirty="0">
                <a:solidFill>
                  <a:srgbClr val="FF0000"/>
                </a:solidFill>
              </a:rPr>
              <a:t>vivere in maniera sana e a mantenere o migliorare la qualità della </a:t>
            </a:r>
            <a:r>
              <a:rPr lang="it-IT" sz="2600" u="sng" dirty="0" smtClean="0">
                <a:solidFill>
                  <a:srgbClr val="FF0000"/>
                </a:solidFill>
              </a:rPr>
              <a:t>vita</a:t>
            </a:r>
            <a:r>
              <a:rPr lang="it-IT" sz="2600" dirty="0" smtClean="0">
                <a:solidFill>
                  <a:schemeClr val="bg1"/>
                </a:solidFill>
              </a:rPr>
              <a:t>».</a:t>
            </a:r>
            <a:endParaRPr lang="it-IT" sz="2600" dirty="0">
              <a:solidFill>
                <a:schemeClr val="bg1"/>
              </a:solidFill>
            </a:endParaRPr>
          </a:p>
        </p:txBody>
      </p:sp>
      <p:sp>
        <p:nvSpPr>
          <p:cNvPr id="3" name="Segnaposto contenuto 2"/>
          <p:cNvSpPr>
            <a:spLocks noGrp="1"/>
          </p:cNvSpPr>
          <p:nvPr>
            <p:ph idx="1"/>
          </p:nvPr>
        </p:nvSpPr>
        <p:spPr>
          <a:xfrm>
            <a:off x="457200" y="6064697"/>
            <a:ext cx="8229600" cy="676671"/>
          </a:xfrm>
        </p:spPr>
        <p:txBody>
          <a:bodyPr>
            <a:normAutofit/>
          </a:bodyPr>
          <a:lstStyle/>
          <a:p>
            <a:pPr marL="0" indent="0" algn="ctr">
              <a:buNone/>
            </a:pPr>
            <a:r>
              <a:rPr lang="en-GB" sz="1800" dirty="0">
                <a:solidFill>
                  <a:schemeClr val="bg1"/>
                </a:solidFill>
              </a:rPr>
              <a:t>WHO Europe, </a:t>
            </a:r>
            <a:r>
              <a:rPr lang="en-GB" sz="1800" i="1" dirty="0">
                <a:solidFill>
                  <a:schemeClr val="bg1"/>
                </a:solidFill>
              </a:rPr>
              <a:t>Therapeutic Patient Education,</a:t>
            </a:r>
            <a:r>
              <a:rPr lang="en-GB" sz="1800" dirty="0">
                <a:solidFill>
                  <a:schemeClr val="bg1"/>
                </a:solidFill>
              </a:rPr>
              <a:t> Continuing Education Programmes for Health Care Providers in the Field of Prevention of Chronic Diseases, </a:t>
            </a:r>
            <a:r>
              <a:rPr lang="en-GB" sz="1800" dirty="0" smtClean="0">
                <a:solidFill>
                  <a:schemeClr val="bg1"/>
                </a:solidFill>
              </a:rPr>
              <a:t>1998</a:t>
            </a:r>
            <a:endParaRPr lang="it-IT" sz="1800" dirty="0">
              <a:solidFill>
                <a:schemeClr val="bg1"/>
              </a:solidFill>
            </a:endParaRPr>
          </a:p>
        </p:txBody>
      </p:sp>
      <p:sp>
        <p:nvSpPr>
          <p:cNvPr id="4" name="Segnaposto contenuto 2"/>
          <p:cNvSpPr txBox="1">
            <a:spLocks/>
          </p:cNvSpPr>
          <p:nvPr/>
        </p:nvSpPr>
        <p:spPr>
          <a:xfrm>
            <a:off x="374848" y="332656"/>
            <a:ext cx="8445624" cy="7920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3600" b="1" dirty="0" smtClean="0">
                <a:solidFill>
                  <a:srgbClr val="FF0000"/>
                </a:solidFill>
              </a:rPr>
              <a:t>L’EDUCAZIONE TERAPEUTICA DEL PAZIENTE (ETP)</a:t>
            </a:r>
            <a:endParaRPr lang="it-IT" sz="3600" b="1" dirty="0">
              <a:solidFill>
                <a:srgbClr val="FF0000"/>
              </a:solidFill>
            </a:endParaRPr>
          </a:p>
        </p:txBody>
      </p:sp>
    </p:spTree>
    <p:extLst>
      <p:ext uri="{BB962C8B-B14F-4D97-AF65-F5344CB8AC3E}">
        <p14:creationId xmlns:p14="http://schemas.microsoft.com/office/powerpoint/2010/main" val="127564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24744"/>
            <a:ext cx="8568952" cy="4594522"/>
          </a:xfrm>
          <a:ln>
            <a:solidFill>
              <a:schemeClr val="bg1"/>
            </a:solidFill>
          </a:ln>
        </p:spPr>
        <p:txBody>
          <a:bodyPr>
            <a:noAutofit/>
          </a:bodyPr>
          <a:lstStyle/>
          <a:p>
            <a:pPr algn="l"/>
            <a:r>
              <a:rPr lang="it-IT" sz="2600" dirty="0" smtClean="0">
                <a:solidFill>
                  <a:schemeClr val="bg1"/>
                </a:solidFill>
              </a:rPr>
              <a:t>«Un’attività </a:t>
            </a:r>
            <a:r>
              <a:rPr lang="it-IT" sz="2600" dirty="0">
                <a:solidFill>
                  <a:schemeClr val="bg1"/>
                </a:solidFill>
              </a:rPr>
              <a:t>volta a permettere alle persone affette da malattie croniche di acquisire e mantenere le capacità necessarie per gestire nel modo migliore la convivenza con la loro </a:t>
            </a:r>
            <a:r>
              <a:rPr lang="it-IT" sz="2600" dirty="0" smtClean="0">
                <a:solidFill>
                  <a:schemeClr val="bg1"/>
                </a:solidFill>
              </a:rPr>
              <a:t>malattia ..un </a:t>
            </a:r>
            <a:r>
              <a:rPr lang="it-IT" sz="2600" dirty="0">
                <a:solidFill>
                  <a:schemeClr val="bg1"/>
                </a:solidFill>
              </a:rPr>
              <a:t>processo continuo, integrato all’assistenza </a:t>
            </a:r>
            <a:r>
              <a:rPr lang="it-IT" sz="2600" dirty="0" smtClean="0">
                <a:solidFill>
                  <a:schemeClr val="bg1"/>
                </a:solidFill>
              </a:rPr>
              <a:t>sanitaria…centrato </a:t>
            </a:r>
            <a:r>
              <a:rPr lang="it-IT" sz="2600" dirty="0">
                <a:solidFill>
                  <a:schemeClr val="bg1"/>
                </a:solidFill>
              </a:rPr>
              <a:t>sul paziente e </a:t>
            </a:r>
            <a:r>
              <a:rPr lang="it-IT" sz="2600" dirty="0" smtClean="0">
                <a:solidFill>
                  <a:schemeClr val="bg1"/>
                </a:solidFill>
              </a:rPr>
              <a:t>include </a:t>
            </a:r>
            <a:r>
              <a:rPr lang="it-IT" sz="2600" dirty="0">
                <a:solidFill>
                  <a:schemeClr val="bg1"/>
                </a:solidFill>
              </a:rPr>
              <a:t>informazione, apprendimento dell’auto-cura e sostegno </a:t>
            </a:r>
            <a:r>
              <a:rPr lang="it-IT" sz="2600" dirty="0" err="1">
                <a:solidFill>
                  <a:schemeClr val="bg1"/>
                </a:solidFill>
              </a:rPr>
              <a:t>psico</a:t>
            </a:r>
            <a:r>
              <a:rPr lang="it-IT" sz="2600" dirty="0">
                <a:solidFill>
                  <a:schemeClr val="bg1"/>
                </a:solidFill>
              </a:rPr>
              <a:t>-sociale in relazione alla </a:t>
            </a:r>
            <a:r>
              <a:rPr lang="it-IT" sz="2600" dirty="0" smtClean="0">
                <a:solidFill>
                  <a:schemeClr val="bg1"/>
                </a:solidFill>
              </a:rPr>
              <a:t>malattia …è </a:t>
            </a:r>
            <a:r>
              <a:rPr lang="it-IT" sz="2600" dirty="0">
                <a:solidFill>
                  <a:schemeClr val="bg1"/>
                </a:solidFill>
              </a:rPr>
              <a:t>ideato per aiutare i pazienti e le loro famiglie a comprendere la malattia e il suo trattamento, a cooperare con gli operatori sanitari, a vivere in maniera sana e a mantenere o migliorare la qualità della </a:t>
            </a:r>
            <a:r>
              <a:rPr lang="it-IT" sz="2600" dirty="0" smtClean="0">
                <a:solidFill>
                  <a:schemeClr val="bg1"/>
                </a:solidFill>
              </a:rPr>
              <a:t>vita».</a:t>
            </a:r>
            <a:endParaRPr lang="it-IT" sz="2600" dirty="0">
              <a:solidFill>
                <a:schemeClr val="bg1"/>
              </a:solidFill>
            </a:endParaRPr>
          </a:p>
        </p:txBody>
      </p:sp>
      <p:sp>
        <p:nvSpPr>
          <p:cNvPr id="3" name="Segnaposto contenuto 2"/>
          <p:cNvSpPr>
            <a:spLocks noGrp="1"/>
          </p:cNvSpPr>
          <p:nvPr>
            <p:ph idx="1"/>
          </p:nvPr>
        </p:nvSpPr>
        <p:spPr>
          <a:xfrm>
            <a:off x="457200" y="6064697"/>
            <a:ext cx="8229600" cy="676671"/>
          </a:xfrm>
        </p:spPr>
        <p:txBody>
          <a:bodyPr>
            <a:normAutofit/>
          </a:bodyPr>
          <a:lstStyle/>
          <a:p>
            <a:pPr marL="0" indent="0" algn="ctr">
              <a:buNone/>
            </a:pPr>
            <a:r>
              <a:rPr lang="en-GB" sz="1800" dirty="0">
                <a:solidFill>
                  <a:schemeClr val="bg1"/>
                </a:solidFill>
              </a:rPr>
              <a:t>WHO Europe, </a:t>
            </a:r>
            <a:r>
              <a:rPr lang="en-GB" sz="1800" i="1" dirty="0">
                <a:solidFill>
                  <a:schemeClr val="bg1"/>
                </a:solidFill>
              </a:rPr>
              <a:t>Therapeutic Patient Education,</a:t>
            </a:r>
            <a:r>
              <a:rPr lang="en-GB" sz="1800" dirty="0">
                <a:solidFill>
                  <a:schemeClr val="bg1"/>
                </a:solidFill>
              </a:rPr>
              <a:t> Continuing Education Programmes for Health Care Providers in the Field of Prevention of Chronic Diseases, </a:t>
            </a:r>
            <a:r>
              <a:rPr lang="en-GB" sz="1800" dirty="0" smtClean="0">
                <a:solidFill>
                  <a:schemeClr val="bg1"/>
                </a:solidFill>
              </a:rPr>
              <a:t>1998</a:t>
            </a:r>
            <a:endParaRPr lang="it-IT" sz="1800" dirty="0">
              <a:solidFill>
                <a:schemeClr val="bg1"/>
              </a:solidFill>
            </a:endParaRPr>
          </a:p>
        </p:txBody>
      </p:sp>
      <p:sp>
        <p:nvSpPr>
          <p:cNvPr id="4" name="Segnaposto contenuto 2"/>
          <p:cNvSpPr txBox="1">
            <a:spLocks/>
          </p:cNvSpPr>
          <p:nvPr/>
        </p:nvSpPr>
        <p:spPr>
          <a:xfrm>
            <a:off x="374848" y="332656"/>
            <a:ext cx="8445624" cy="7920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3600" b="1" dirty="0" smtClean="0">
                <a:solidFill>
                  <a:srgbClr val="FF0000"/>
                </a:solidFill>
              </a:rPr>
              <a:t>L’EDUCAZIONE TERAPEUTICA DEL PAZIENTE (ETP)</a:t>
            </a:r>
            <a:endParaRPr lang="it-IT" sz="3600" b="1" dirty="0">
              <a:solidFill>
                <a:srgbClr val="FF0000"/>
              </a:solidFill>
            </a:endParaRPr>
          </a:p>
        </p:txBody>
      </p:sp>
      <p:sp>
        <p:nvSpPr>
          <p:cNvPr id="5" name="Ovale 4"/>
          <p:cNvSpPr/>
          <p:nvPr/>
        </p:nvSpPr>
        <p:spPr>
          <a:xfrm>
            <a:off x="374848" y="1124744"/>
            <a:ext cx="8085584" cy="48245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6593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5"/>
          <p:cNvSpPr>
            <a:spLocks noGrp="1"/>
          </p:cNvSpPr>
          <p:nvPr>
            <p:ph type="sldNum" sz="quarter" idx="12"/>
          </p:nvPr>
        </p:nvSpPr>
        <p:spPr>
          <a:noFill/>
        </p:spPr>
        <p:txBody>
          <a:bodyPr/>
          <a:lstStyle/>
          <a:p>
            <a:fld id="{C66A879B-2E6D-42B0-BA84-9D274BC9B7B4}" type="slidenum">
              <a:rPr lang="it-IT" smtClean="0"/>
              <a:pPr/>
              <a:t>9</a:t>
            </a:fld>
            <a:endParaRPr lang="it-IT" smtClean="0"/>
          </a:p>
        </p:txBody>
      </p:sp>
      <p:sp>
        <p:nvSpPr>
          <p:cNvPr id="7171" name="Rectangle 2"/>
          <p:cNvSpPr>
            <a:spLocks noGrp="1" noChangeArrowheads="1"/>
          </p:cNvSpPr>
          <p:nvPr>
            <p:ph type="body" idx="1"/>
          </p:nvPr>
        </p:nvSpPr>
        <p:spPr>
          <a:xfrm>
            <a:off x="2267744" y="135036"/>
            <a:ext cx="6427787" cy="5310188"/>
          </a:xfrm>
        </p:spPr>
        <p:txBody>
          <a:bodyPr>
            <a:noAutofit/>
          </a:bodyPr>
          <a:lstStyle/>
          <a:p>
            <a:pPr eaLnBrk="1" hangingPunct="1">
              <a:lnSpc>
                <a:spcPct val="80000"/>
              </a:lnSpc>
            </a:pPr>
            <a:endParaRPr lang="it-IT" dirty="0" smtClean="0">
              <a:solidFill>
                <a:srgbClr val="FFFF66"/>
              </a:solidFill>
            </a:endParaRPr>
          </a:p>
          <a:p>
            <a:pPr eaLnBrk="1" hangingPunct="1">
              <a:lnSpc>
                <a:spcPct val="80000"/>
              </a:lnSpc>
              <a:spcBef>
                <a:spcPct val="0"/>
              </a:spcBef>
              <a:buFontTx/>
              <a:buNone/>
            </a:pPr>
            <a:r>
              <a:rPr lang="en-GB" sz="2800" dirty="0" smtClean="0">
                <a:solidFill>
                  <a:srgbClr val="FFFF66"/>
                </a:solidFill>
                <a:cs typeface="Times New Roman" pitchFamily="18" charset="0"/>
              </a:rPr>
              <a:t> 		</a:t>
            </a:r>
            <a:r>
              <a:rPr lang="en-GB" dirty="0" smtClean="0">
                <a:solidFill>
                  <a:schemeClr val="bg1"/>
                </a:solidFill>
                <a:cs typeface="Times New Roman" pitchFamily="18" charset="0"/>
              </a:rPr>
              <a:t>“The effective practice of medicine requires narrative competence, that is, the ability to acknowledge, absorb, interpret, and act on the stories and plights of others. Medicine practiced with narrative competence, called </a:t>
            </a:r>
            <a:r>
              <a:rPr lang="en-GB" u="sng" dirty="0" smtClean="0">
                <a:solidFill>
                  <a:srgbClr val="FF0000"/>
                </a:solidFill>
                <a:cs typeface="Times New Roman" pitchFamily="18" charset="0"/>
              </a:rPr>
              <a:t>narrative medicine</a:t>
            </a:r>
            <a:r>
              <a:rPr lang="en-GB" dirty="0" smtClean="0">
                <a:solidFill>
                  <a:srgbClr val="FF0000"/>
                </a:solidFill>
                <a:cs typeface="Times New Roman" pitchFamily="18" charset="0"/>
              </a:rPr>
              <a:t>, </a:t>
            </a:r>
            <a:r>
              <a:rPr lang="en-GB" dirty="0" smtClean="0">
                <a:solidFill>
                  <a:schemeClr val="bg1"/>
                </a:solidFill>
                <a:cs typeface="Times New Roman" pitchFamily="18" charset="0"/>
              </a:rPr>
              <a:t>is proposed as a model for humane and effective medical practice”</a:t>
            </a:r>
            <a:r>
              <a:rPr lang="it-IT" sz="3600" dirty="0" smtClean="0">
                <a:solidFill>
                  <a:schemeClr val="bg1"/>
                </a:solidFill>
              </a:rPr>
              <a:t> </a:t>
            </a:r>
          </a:p>
          <a:p>
            <a:pPr algn="r" eaLnBrk="1" hangingPunct="1">
              <a:lnSpc>
                <a:spcPct val="90000"/>
              </a:lnSpc>
              <a:spcBef>
                <a:spcPct val="0"/>
              </a:spcBef>
              <a:buFontTx/>
              <a:buNone/>
            </a:pPr>
            <a:r>
              <a:rPr lang="en-GB" sz="2000" dirty="0" smtClean="0">
                <a:solidFill>
                  <a:srgbClr val="FF0000"/>
                </a:solidFill>
                <a:cs typeface="Times New Roman" pitchFamily="18" charset="0"/>
              </a:rPr>
              <a:t>R. </a:t>
            </a:r>
            <a:r>
              <a:rPr lang="en-GB" sz="2000" dirty="0" err="1" smtClean="0">
                <a:solidFill>
                  <a:srgbClr val="FF0000"/>
                </a:solidFill>
                <a:cs typeface="Times New Roman" pitchFamily="18" charset="0"/>
              </a:rPr>
              <a:t>Charon</a:t>
            </a:r>
            <a:r>
              <a:rPr lang="en-GB" sz="2000" dirty="0" smtClean="0">
                <a:solidFill>
                  <a:srgbClr val="FF0000"/>
                </a:solidFill>
                <a:cs typeface="Times New Roman" pitchFamily="18" charset="0"/>
              </a:rPr>
              <a:t>, </a:t>
            </a:r>
            <a:r>
              <a:rPr lang="en-GB" sz="2000" i="1" dirty="0" smtClean="0">
                <a:solidFill>
                  <a:srgbClr val="FF0000"/>
                </a:solidFill>
                <a:cs typeface="Times New Roman" pitchFamily="18" charset="0"/>
              </a:rPr>
              <a:t>Narrative Medicine: A Model for Empathy, </a:t>
            </a:r>
            <a:br>
              <a:rPr lang="en-GB" sz="2000" i="1" dirty="0" smtClean="0">
                <a:solidFill>
                  <a:srgbClr val="FF0000"/>
                </a:solidFill>
                <a:cs typeface="Times New Roman" pitchFamily="18" charset="0"/>
              </a:rPr>
            </a:br>
            <a:r>
              <a:rPr lang="en-GB" sz="2000" i="1" dirty="0" smtClean="0">
                <a:solidFill>
                  <a:srgbClr val="FF0000"/>
                </a:solidFill>
                <a:cs typeface="Times New Roman" pitchFamily="18" charset="0"/>
              </a:rPr>
              <a:t>Reflection, Profession, and Trust</a:t>
            </a:r>
            <a:r>
              <a:rPr lang="en-GB" sz="2000" dirty="0" smtClean="0">
                <a:solidFill>
                  <a:srgbClr val="FF0000"/>
                </a:solidFill>
                <a:cs typeface="Times New Roman" pitchFamily="18" charset="0"/>
              </a:rPr>
              <a:t>, JAMA, 2001</a:t>
            </a:r>
            <a:r>
              <a:rPr lang="en-GB" sz="2000" dirty="0" smtClean="0">
                <a:solidFill>
                  <a:schemeClr val="bg1"/>
                </a:solidFill>
                <a:cs typeface="Times New Roman" pitchFamily="18" charset="0"/>
              </a:rPr>
              <a:t> </a:t>
            </a:r>
            <a:endParaRPr lang="en-GB" dirty="0" smtClean="0">
              <a:solidFill>
                <a:schemeClr val="bg1"/>
              </a:solidFill>
            </a:endParaRPr>
          </a:p>
          <a:p>
            <a:pPr eaLnBrk="1" hangingPunct="1">
              <a:lnSpc>
                <a:spcPct val="80000"/>
              </a:lnSpc>
              <a:buFontTx/>
              <a:buNone/>
            </a:pPr>
            <a:endParaRPr lang="it-IT" dirty="0" smtClean="0">
              <a:solidFill>
                <a:srgbClr val="FFFF00"/>
              </a:solidFill>
            </a:endParaRPr>
          </a:p>
        </p:txBody>
      </p:sp>
      <p:sp>
        <p:nvSpPr>
          <p:cNvPr id="7172" name="Rectangle 3"/>
          <p:cNvSpPr>
            <a:spLocks noChangeArrowheads="1"/>
          </p:cNvSpPr>
          <p:nvPr/>
        </p:nvSpPr>
        <p:spPr bwMode="auto">
          <a:xfrm>
            <a:off x="2051050" y="188913"/>
            <a:ext cx="6864350" cy="5184303"/>
          </a:xfrm>
          <a:prstGeom prst="rect">
            <a:avLst/>
          </a:prstGeom>
          <a:noFill/>
          <a:ln w="28575" cap="sq">
            <a:solidFill>
              <a:schemeClr val="bg1"/>
            </a:solidFill>
            <a:miter lim="800000"/>
            <a:headEnd/>
            <a:tailEnd/>
          </a:ln>
        </p:spPr>
        <p:txBody>
          <a:bodyPr wrap="none" anchor="ctr"/>
          <a:lstStyle/>
          <a:p>
            <a:pPr marL="342900" indent="-342900">
              <a:buClr>
                <a:schemeClr val="tx2"/>
              </a:buClr>
              <a:buSzPct val="90000"/>
              <a:buFont typeface="Symbol" pitchFamily="18" charset="2"/>
              <a:buNone/>
            </a:pPr>
            <a:endParaRPr lang="en-GB" sz="3300" dirty="0">
              <a:solidFill>
                <a:schemeClr val="bg1"/>
              </a:solidFill>
              <a:latin typeface="Times New Roman" pitchFamily="18" charset="0"/>
            </a:endParaRPr>
          </a:p>
        </p:txBody>
      </p:sp>
      <p:pic>
        <p:nvPicPr>
          <p:cNvPr id="9221" name="Picture 6" descr="http://t2.gstatic.com/images?q=tbn:ANd9GcSVvqf_mCcHfrw0CXjkDnQN3fFIRj4Tc8HmaYqjvWHlxqEQwOiJIA">
            <a:hlinkClick r:id="rId3"/>
          </p:cNvPr>
          <p:cNvPicPr>
            <a:picLocks noChangeAspect="1" noChangeArrowheads="1"/>
          </p:cNvPicPr>
          <p:nvPr/>
        </p:nvPicPr>
        <p:blipFill>
          <a:blip r:embed="rId4" cstate="print"/>
          <a:srcRect/>
          <a:stretch>
            <a:fillRect/>
          </a:stretch>
        </p:blipFill>
        <p:spPr bwMode="auto">
          <a:xfrm>
            <a:off x="0" y="1268413"/>
            <a:ext cx="2565400" cy="3717925"/>
          </a:xfrm>
          <a:prstGeom prst="rect">
            <a:avLst/>
          </a:prstGeom>
          <a:noFill/>
          <a:ln w="9525">
            <a:noFill/>
            <a:miter lim="800000"/>
            <a:headEnd/>
            <a:tailEnd/>
          </a:ln>
        </p:spPr>
      </p:pic>
    </p:spTree>
    <p:extLst>
      <p:ext uri="{BB962C8B-B14F-4D97-AF65-F5344CB8AC3E}">
        <p14:creationId xmlns:p14="http://schemas.microsoft.com/office/powerpoint/2010/main" val="103985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3261</TotalTime>
  <Words>1374</Words>
  <Application>Microsoft Office PowerPoint</Application>
  <PresentationFormat>Presentazione su schermo (4:3)</PresentationFormat>
  <Paragraphs>111</Paragraphs>
  <Slides>18</Slides>
  <Notes>3</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L’Educazione Terapeutica nel promuovere il Patient Engagement</vt:lpstr>
      <vt:lpstr>«Un’attività volta a permettere alle persone affette da malattie croniche di acquisire e mantenere le capacità necessarie per gestire nel modo migliore la convivenza con la loro malattia ..un processo continuo, integrato all’assistenza sanitaria…centrato sul paziente e include informazione, apprendimento dell’auto-cura e sostegno psico-sociale in relazione alla malattia …è ideato per aiutare i pazienti e le loro famiglie a comprendere la malattia e il suo trattamento, a cooperare con gli operatori sanitari, a vivere in maniera sana e a mantenere o migliorare la qualità della vita».</vt:lpstr>
      <vt:lpstr>«Un’attività volta a permettere alle persone affette da malattie croniche di acquisire e mantenere le capacità necessarie per gestire nel modo migliore la convivenza con la loro malattia ..un processo continuo, integrato all’assistenza sanitaria…centrato sul paziente e include informazione, apprendimento dell’auto-cura e sostegno psico-sociale in relazione alla malattia …è ideato per aiutare i pazienti e le loro famiglie a comprendere la malattia e il suo trattamento, a cooperare con gli operatori sanitari, a vivere in maniera sana e a mantenere o migliorare la qualità della vita».</vt:lpstr>
      <vt:lpstr>«Un’attività volta a permettere alle persone affette da malattie croniche di acquisire e mantenere le capacità necessarie per gestire nel modo migliore la convivenza con la loro malattia ..un processo continuo, integrato all’assistenza sanitaria…centrato sul paziente e include informazione, apprendimento dell’auto-cura e sostegno psico-sociale in relazione alla malattia …è ideato per aiutare i pazienti e le loro famiglie a comprendere la malattia e il suo trattamento, a cooperare con gli operatori sanitari, a vivere in maniera sana e a mantenere o migliorare la qualità della vita».</vt:lpstr>
      <vt:lpstr>«Un’attività volta a permettere alle persone affette da malattie croniche di acquisire e mantenere le capacità necessarie per gestire nel modo migliore la convivenza con la loro malattia ..un processo continuo, integrato all’assistenza sanitaria…centrato sul paziente e include informazione, apprendimento dell’auto-cura e sostegno psico-sociale in relazione alla malattia …è ideato per aiutare i pazienti e le loro famiglie a comprendere la malattia e il suo trattamento, a cooperare con gli operatori sanitari, a vivere in maniera sana e a mantenere o migliorare la qualità della vita».</vt:lpstr>
      <vt:lpstr>«Un’attività volta a permettere alle persone affette da malattie croniche di acquisire e mantenere le capacità necessarie per gestire nel modo migliore la convivenza con la loro malattia ..un processo continuo, integrato all’assistenza sanitaria…centrato sul paziente e include informazione, apprendimento dell’auto-cura e sostegno psico-sociale in relazione alla malattia …è ideato per aiutare i pazienti e le loro famiglie a comprendere la malattia e il suo trattamento, a cooperare con gli operatori sanitari, a vivere in maniera sana e a mantenere o migliorare la qualità della vita».</vt:lpstr>
      <vt:lpstr>«Un’attività volta a permettere alle persone affette da malattie croniche di acquisire e mantenere le capacità necessarie per gestire nel modo migliore la convivenza con la loro malattia ..un processo continuo, integrato all’assistenza sanitaria…centrato sul paziente e include informazione, apprendimento dell’auto-cura e sostegno psico-sociale in relazione alla malattia …è ideato per aiutare i pazienti e le loro famiglie a comprendere la malattia e il suo trattamento, a cooperare con gli operatori sanitari, a vivere in maniera sana e a mantenere o migliorare la qualità della vita».</vt:lpstr>
      <vt:lpstr>«Un’attività volta a permettere alle persone affette da malattie croniche di acquisire e mantenere le capacità necessarie per gestire nel modo migliore la convivenza con la loro malattia ..un processo continuo, integrato all’assistenza sanitaria…centrato sul paziente e include informazione, apprendimento dell’auto-cura e sostegno psico-sociale in relazione alla malattia …è ideato per aiutare i pazienti e le loro famiglie a comprendere la malattia e il suo trattamento, a cooperare con gli operatori sanitari, a vivere in maniera sana e a mantenere o migliorare la qualità della vita».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Gruppi di supporto al cambiamento</vt:lpstr>
      <vt:lpstr>Il cibo per me è… (ovvero, l’esperienza di essere obesi)</vt:lpstr>
      <vt:lpstr>Presentazione standard di PowerPoint</vt:lpstr>
      <vt:lpstr>Il cibo per me 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Natalia</dc:creator>
  <cp:lastModifiedBy>Natalia</cp:lastModifiedBy>
  <cp:revision>99</cp:revision>
  <dcterms:created xsi:type="dcterms:W3CDTF">2016-02-09T11:41:33Z</dcterms:created>
  <dcterms:modified xsi:type="dcterms:W3CDTF">2016-02-29T20:05:34Z</dcterms:modified>
</cp:coreProperties>
</file>