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5" r:id="rId4"/>
    <p:sldMasterId id="2147483659" r:id="rId5"/>
    <p:sldMasterId id="2147483662" r:id="rId6"/>
  </p:sldMasterIdLst>
  <p:notesMasterIdLst>
    <p:notesMasterId r:id="rId22"/>
  </p:notesMasterIdLst>
  <p:sldIdLst>
    <p:sldId id="256" r:id="rId7"/>
    <p:sldId id="266" r:id="rId8"/>
    <p:sldId id="279" r:id="rId9"/>
    <p:sldId id="280" r:id="rId10"/>
    <p:sldId id="281" r:id="rId11"/>
    <p:sldId id="258" r:id="rId12"/>
    <p:sldId id="267" r:id="rId13"/>
    <p:sldId id="263" r:id="rId14"/>
    <p:sldId id="260" r:id="rId15"/>
    <p:sldId id="269" r:id="rId16"/>
    <p:sldId id="276" r:id="rId17"/>
    <p:sldId id="283" r:id="rId18"/>
    <p:sldId id="287" r:id="rId19"/>
    <p:sldId id="285" r:id="rId20"/>
    <p:sldId id="286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ca Logo Di Smart Engagement, E In Generale Il Rimando Ad Open Innovation, Che E' Strategico..." initials="MLDSEEIGIRAOICES" lastIdx="6" clrIdx="0"/>
  <p:cmAuthor id="1" name="mariarosaria savares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6B0"/>
    <a:srgbClr val="EBDB23"/>
    <a:srgbClr val="D2BF0D"/>
    <a:srgbClr val="F5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 snapToGrid="0" snapToObjects="1"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6727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9444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8434171" y="6558431"/>
            <a:ext cx="252631" cy="230832"/>
          </a:xfrm>
          <a:prstGeom prst="rect">
            <a:avLst/>
          </a:prstGeom>
        </p:spPr>
        <p:txBody>
          <a:bodyPr/>
          <a:lstStyle>
            <a:lvl1pPr defTabSz="342900"/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123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8413144" y="6541718"/>
            <a:ext cx="273657" cy="264255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6063-EF08-4532-9BE3-5822F9592E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56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6063-EF08-4532-9BE3-5822F9592E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2992-D0BC-4D6B-9796-876963F013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4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5198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 defTabSz="914305">
              <a:defRPr/>
            </a:pPr>
            <a:endParaRPr lang="it-IT" sz="440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defTabSz="914305">
              <a:spcBef>
                <a:spcPct val="20000"/>
              </a:spcBef>
              <a:buFontTx/>
              <a:buChar char="•"/>
              <a:defRPr/>
            </a:pPr>
            <a:endParaRPr lang="it-IT" sz="3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9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0741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8434171" y="6558431"/>
            <a:ext cx="252631" cy="230832"/>
          </a:xfrm>
          <a:prstGeom prst="rect">
            <a:avLst/>
          </a:prstGeom>
        </p:spPr>
        <p:txBody>
          <a:bodyPr/>
          <a:lstStyle>
            <a:lvl1pPr defTabSz="342900"/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3579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413144" y="6554263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Testo titolo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fld id="{5C0E7285-AED6-4F14-B7FB-E225A979D549}" type="slidenum">
              <a:rPr lang="it-IT" kern="1200">
                <a:ea typeface="+mn-ea"/>
              </a:rPr>
              <a:pPr defTabSz="914400" hangingPunct="1">
                <a:defRPr/>
              </a:pPr>
              <a:t>‹N›</a:t>
            </a:fld>
            <a:endParaRPr lang="it-IT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43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fld id="{5C0E7285-AED6-4F14-B7FB-E225A979D549}" type="slidenum">
              <a:rPr lang="it-IT" kern="1200"/>
              <a:pPr defTabSz="914400" hangingPunct="1">
                <a:defRPr/>
              </a:pPr>
              <a:t>‹N›</a:t>
            </a:fld>
            <a:endParaRPr lang="it-IT" kern="1200"/>
          </a:p>
        </p:txBody>
      </p:sp>
    </p:spTree>
    <p:extLst>
      <p:ext uri="{BB962C8B-B14F-4D97-AF65-F5344CB8AC3E}">
        <p14:creationId xmlns:p14="http://schemas.microsoft.com/office/powerpoint/2010/main" val="39827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defRPr/>
            </a:pPr>
            <a:endParaRPr lang="it-IT" kern="120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9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hangingPunct="1">
              <a:defRPr/>
            </a:pPr>
            <a:fld id="{2AB0ACDD-3754-4AEF-AEC6-0AEC70F75844}" type="slidenum">
              <a:rPr lang="it-IT" kern="1200"/>
              <a:pPr defTabSz="914400" hangingPunct="1">
                <a:defRPr/>
              </a:pPr>
              <a:t>‹N›</a:t>
            </a:fld>
            <a:endParaRPr lang="it-IT" kern="1200"/>
          </a:p>
        </p:txBody>
      </p:sp>
    </p:spTree>
    <p:extLst>
      <p:ext uri="{BB962C8B-B14F-4D97-AF65-F5344CB8AC3E}">
        <p14:creationId xmlns:p14="http://schemas.microsoft.com/office/powerpoint/2010/main" val="98149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434171" y="6570976"/>
            <a:ext cx="252631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Testo titolo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19214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434171" y="6570976"/>
            <a:ext cx="252631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Testo titolo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14520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8493363" y="6551770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41077" y="4863657"/>
            <a:ext cx="579581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dirty="0"/>
              <a:t>CONSENSUS CONFERENCE </a:t>
            </a:r>
          </a:p>
        </p:txBody>
      </p:sp>
      <p:sp>
        <p:nvSpPr>
          <p:cNvPr id="29" name="Shape 29"/>
          <p:cNvSpPr/>
          <p:nvPr/>
        </p:nvSpPr>
        <p:spPr>
          <a:xfrm>
            <a:off x="90446" y="2380561"/>
            <a:ext cx="9053553" cy="1185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rPr sz="3200" b="1" dirty="0">
                <a:solidFill>
                  <a:srgbClr val="EBDB23"/>
                </a:solidFill>
              </a:rPr>
              <a:t>PROMUOVERE LA CENTRALITÀ E IL PROTAGONISMO DELLA PERSONA NELLA GESTIONE DELLA SUA CUR</a:t>
            </a:r>
            <a:r>
              <a:rPr lang="it-IT" sz="3200" b="1" dirty="0">
                <a:solidFill>
                  <a:srgbClr val="EBDB23"/>
                </a:solidFill>
              </a:rPr>
              <a:t>A</a:t>
            </a:r>
          </a:p>
        </p:txBody>
      </p:sp>
      <p:sp>
        <p:nvSpPr>
          <p:cNvPr id="30" name="Shape 30"/>
          <p:cNvSpPr/>
          <p:nvPr/>
        </p:nvSpPr>
        <p:spPr>
          <a:xfrm>
            <a:off x="3312328" y="6393954"/>
            <a:ext cx="30707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25 NOVEMBRE 2015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5909" y="3566096"/>
            <a:ext cx="5678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rPr lang="it-IT" sz="2400" b="1" dirty="0">
                <a:solidFill>
                  <a:srgbClr val="EBDB23"/>
                </a:solidFill>
              </a:rPr>
              <a:t>LINEE GUIDA PER IL COINVOLGIMENTO ATTIVO E IL PATIENT ENGAGEMENT</a:t>
            </a:r>
            <a:endParaRPr lang="it-IT" sz="3200" b="1" dirty="0">
              <a:solidFill>
                <a:srgbClr val="EBDB23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2" y="127355"/>
            <a:ext cx="4106037" cy="20602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39520" y="620877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L’ANALISI DELLE FONTI: SIGN guidelines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97979"/>
              </p:ext>
            </p:extLst>
          </p:nvPr>
        </p:nvGraphicFramePr>
        <p:xfrm>
          <a:off x="119743" y="1367839"/>
          <a:ext cx="8886139" cy="502920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32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53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LEVEL OF EVIDENCE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 OF EVIDENCE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1++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High quality meta-analyses, systematic reviews of RCTs, or RCTs with a very low risk of bias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1+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Well-conducted meta-analyses, systematic reviews, or RCTs with a low risk of bias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1-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Meta-analyses, systematic reviews, or RCTs with a high risk of bias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8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2++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High quality systematic reviews of case control or cohort or studies; high quality case control or cohort studies with a very low risk of confounding or bias and a high probability that the relationship is causal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8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2+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Well-conducted case control or cohort studies with a low risk of confounding or bias and a moderate probability that the relationship is causal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44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2-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Case control or cohort studies with a high risk of confounding or bias and a significant risk that the relationship is not causal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8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Non-analytic studies, e.g. case reports, case series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68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  <a:endParaRPr lang="it-IT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Expert opinion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3899" marR="2389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31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6C92992-D0BC-4D6B-9796-876963F01316}" type="slidenum">
              <a:rPr lang="it-IT" sz="1100" smtClean="0">
                <a:solidFill>
                  <a:srgbClr val="FFFFFF"/>
                </a:solidFill>
              </a:rPr>
              <a:pPr algn="r">
                <a:defRPr/>
              </a:pPr>
              <a:t>10</a:t>
            </a:fld>
            <a:endParaRPr lang="it-IT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21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2722"/>
              </p:ext>
            </p:extLst>
          </p:nvPr>
        </p:nvGraphicFramePr>
        <p:xfrm>
          <a:off x="227411" y="1282645"/>
          <a:ext cx="8767585" cy="566928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20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76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OF RECOMMENDATION</a:t>
                      </a:r>
                      <a:endParaRPr lang="it-IT" sz="11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endParaRPr lang="it-IT" sz="14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7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it-IT" sz="1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one meta-analysis, systematic review, or RCT rated as 1++, and directly applicable to the target population; or a body of evidence consisting principally of studies rated as 1+, directly applicable to the target population, and demonstrating overall consistency of results</a:t>
                      </a:r>
                      <a:endParaRPr lang="it-IT" sz="105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B	</a:t>
                      </a:r>
                      <a:endParaRPr lang="it-IT" sz="1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body of evidence including studies rated as 2++, directly applicable to the target population, and demonstrating overall consistency of results; or extrapolated evidence from studies rated as 1++ or 1+</a:t>
                      </a:r>
                      <a:endParaRPr lang="it-IT" sz="105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it-IT" sz="1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body of evidence including studies rated as 2+, directly applicable to the target population and demonstrating overall consistency of results; or extrapolated evidence from studies rated as 2++</a:t>
                      </a:r>
                      <a:endParaRPr lang="it-IT" sz="105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it-IT" sz="1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level 3 or 4; or extrapolated evidence from studies rated as 2+</a:t>
                      </a:r>
                      <a:endParaRPr lang="it-IT" sz="105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1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GPP</a:t>
                      </a:r>
                      <a:endParaRPr lang="it-IT" sz="14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best practice based on the clinical experience of the guideline development group</a:t>
                      </a:r>
                      <a:endParaRPr lang="it-IT" sz="1050" b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651" marR="536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3039520" y="167302"/>
            <a:ext cx="5955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L’ANALISI DELLE FONTI: SIGN guidelines (segue...)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31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6C92992-D0BC-4D6B-9796-876963F01316}" type="slidenum">
              <a:rPr lang="it-IT" sz="1100" smtClean="0">
                <a:solidFill>
                  <a:srgbClr val="FFFFFF"/>
                </a:solidFill>
              </a:rPr>
              <a:pPr algn="r">
                <a:defRPr/>
              </a:pPr>
              <a:t>11</a:t>
            </a:fld>
            <a:endParaRPr lang="it-IT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963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0"/>
          <p:cNvSpPr/>
          <p:nvPr/>
        </p:nvSpPr>
        <p:spPr>
          <a:xfrm>
            <a:off x="3120239" y="373680"/>
            <a:ext cx="602376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/>
              <a:t>WORKSHOP 25 NOVEMBRE: UN PRIMO PASSO…</a:t>
            </a:r>
            <a:endParaRPr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7" y="1110651"/>
            <a:ext cx="2911582" cy="14608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28700" y="2557263"/>
            <a:ext cx="7843838" cy="3847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1"/>
                </a:solidFill>
              </a:rPr>
              <a:t>LA VOCE AGLI ESPERTI </a:t>
            </a:r>
            <a:r>
              <a:rPr lang="it-IT" b="1" dirty="0"/>
              <a:t> </a:t>
            </a:r>
          </a:p>
          <a:p>
            <a:pPr algn="ctr"/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/>
              <a:t>La centralità e il coinvolgimento attivo delle persone (</a:t>
            </a:r>
            <a:r>
              <a:rPr lang="it-IT" sz="2000" i="1" dirty="0" err="1"/>
              <a:t>patient</a:t>
            </a:r>
            <a:r>
              <a:rPr lang="it-IT" sz="2000" i="1" dirty="0"/>
              <a:t> engagement</a:t>
            </a:r>
            <a:r>
              <a:rPr lang="it-IT" sz="2000" dirty="0"/>
              <a:t>) nella loro cura: </a:t>
            </a:r>
            <a:r>
              <a:rPr lang="it-IT" sz="2000" b="1" i="1" dirty="0"/>
              <a:t>Dove siamo? Cosa manca? Quali problematiche?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b="1" i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000" dirty="0"/>
              <a:t>Quali </a:t>
            </a:r>
            <a:r>
              <a:rPr lang="it-IT" sz="2000" b="1" i="1" dirty="0"/>
              <a:t>strategie per promuovere il </a:t>
            </a:r>
            <a:r>
              <a:rPr lang="it-IT" sz="2000" b="1" i="1" dirty="0" err="1"/>
              <a:t>patient</a:t>
            </a:r>
            <a:r>
              <a:rPr lang="it-IT" sz="2000" b="1" i="1" dirty="0"/>
              <a:t> engagement</a:t>
            </a:r>
            <a:r>
              <a:rPr lang="it-IT" sz="2000" dirty="0"/>
              <a:t>? </a:t>
            </a:r>
            <a:r>
              <a:rPr lang="it-IT" sz="2000" b="1" i="1" dirty="0"/>
              <a:t>Quali le più efficaci?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000" dirty="0"/>
              <a:t>Mondo accademico e mondo professionale: </a:t>
            </a:r>
            <a:r>
              <a:rPr lang="it-IT" sz="2000" b="1" i="1" dirty="0"/>
              <a:t>quali sinergie per facilitare la promozione del </a:t>
            </a:r>
            <a:r>
              <a:rPr lang="it-IT" sz="2000" b="1" i="1" dirty="0" err="1"/>
              <a:t>patient</a:t>
            </a:r>
            <a:r>
              <a:rPr lang="it-IT" sz="2000" b="1" i="1" dirty="0"/>
              <a:t> engagement?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31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6C92992-D0BC-4D6B-9796-876963F01316}" type="slidenum">
              <a:rPr lang="it-IT" sz="1100" smtClean="0">
                <a:solidFill>
                  <a:srgbClr val="FFFFFF"/>
                </a:solidFill>
              </a:rPr>
              <a:pPr algn="r">
                <a:defRPr/>
              </a:pPr>
              <a:t>12</a:t>
            </a:fld>
            <a:endParaRPr lang="it-IT" sz="1100" dirty="0">
              <a:solidFill>
                <a:srgbClr val="FFFF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58" y="914733"/>
            <a:ext cx="2190040" cy="16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9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DF43DC9-4303-481E-B327-5642DDB7801E}" type="slidenum">
              <a:rPr lang="it-IT" smtClean="0">
                <a:solidFill>
                  <a:prstClr val="white"/>
                </a:solidFill>
              </a:rPr>
              <a:pPr/>
              <a:t>13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297868" y="1628800"/>
            <a:ext cx="648981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kern="1200" baseline="30000" dirty="0">
                <a:solidFill>
                  <a:prstClr val="white"/>
                </a:solidFill>
                <a:cs typeface="Arial" charset="0"/>
              </a:rPr>
              <a:t>A. Claudio Bosio*</a:t>
            </a:r>
            <a:endParaRPr lang="it-IT" sz="2000" kern="1200" baseline="30000" dirty="0">
              <a:solidFill>
                <a:prstClr val="white"/>
              </a:solidFill>
              <a:cs typeface="Arial" charset="0"/>
            </a:endParaRPr>
          </a:p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kern="1200" dirty="0">
                <a:solidFill>
                  <a:prstClr val="white"/>
                </a:solidFill>
                <a:cs typeface="Arial" charset="0"/>
              </a:rPr>
              <a:t>*Scuola di Dottorato in Psicologia – Università Cattolica di Milano</a:t>
            </a:r>
            <a:endParaRPr lang="it-IT" sz="1600" i="1" kern="1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99048" y="270892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endParaRPr lang="it-IT" sz="2800" kern="1200" dirty="0">
              <a:solidFill>
                <a:prstClr val="white"/>
              </a:solidFill>
            </a:endParaRPr>
          </a:p>
          <a:p>
            <a:pPr defTabSz="914400" hangingPunct="1"/>
            <a:endParaRPr lang="it-IT" sz="2800" kern="1200" dirty="0">
              <a:solidFill>
                <a:prstClr val="white"/>
              </a:solidFill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kern="1200" dirty="0">
                <a:solidFill>
                  <a:prstClr val="white"/>
                </a:solidFill>
              </a:rPr>
              <a:t>CONSENSUS CONFERENCE: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i="1" kern="1200" dirty="0">
                <a:solidFill>
                  <a:prstClr val="white"/>
                </a:solidFill>
              </a:rPr>
              <a:t>COME PROCEDERE NEL LAVORO?</a:t>
            </a:r>
            <a:endParaRPr lang="en-GB" sz="3600" b="1" i="1" kern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95536" y="2708920"/>
            <a:ext cx="847535" cy="8640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it-IT" sz="3600" kern="1200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698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437266" y="1265756"/>
            <a:ext cx="14975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100" b="1" dirty="0">
                <a:solidFill>
                  <a:srgbClr val="FFFFFF"/>
                </a:solidFill>
                <a:cs typeface="Helvetica"/>
              </a:rPr>
              <a:t>NEXT STEPS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21578" y="2452908"/>
            <a:ext cx="64447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/>
              </a:rPr>
              <a:t>COME </a:t>
            </a:r>
            <a:r>
              <a:rPr lang="it-IT" sz="2400" b="1" dirty="0">
                <a:cs typeface="Helvetica"/>
              </a:rPr>
              <a:t>RIDEFINIRE LA STRINGA DI RICERCA</a:t>
            </a:r>
            <a:r>
              <a:rPr lang="it-IT" sz="2400" dirty="0">
                <a:cs typeface="Helvetica"/>
              </a:rPr>
              <a:t>?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it-IT" sz="2400" dirty="0">
              <a:cs typeface="Helvetica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/>
              </a:rPr>
              <a:t>QUALE </a:t>
            </a:r>
            <a:r>
              <a:rPr lang="it-IT" sz="2400" b="1" dirty="0">
                <a:cs typeface="Helvetica"/>
              </a:rPr>
              <a:t>EFFICACIA</a:t>
            </a:r>
            <a:r>
              <a:rPr lang="it-IT" sz="2400" dirty="0">
                <a:cs typeface="Helvetica"/>
              </a:rPr>
              <a:t> DELLE DIVERSE STRATEGIE DAL PUNTO DI VISTA DEGLI ESPERTI?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it-IT" sz="2400" dirty="0">
              <a:cs typeface="Helvetica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/>
              </a:rPr>
              <a:t>QUALI </a:t>
            </a:r>
            <a:r>
              <a:rPr lang="it-IT" sz="2400" b="1" dirty="0">
                <a:cs typeface="Helvetica"/>
              </a:rPr>
              <a:t>LINEE GUIDA </a:t>
            </a:r>
            <a:r>
              <a:rPr lang="it-IT" sz="2400" dirty="0">
                <a:cs typeface="Helvetica"/>
              </a:rPr>
              <a:t>PER IL COINVOLGIMENTO ATTIVO DELLA PERSONA NELLA CURA E IL PATIENT ENGAGEMENT?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it-IT" sz="2400" dirty="0">
              <a:cs typeface="Helvetic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41" y="564515"/>
            <a:ext cx="2371725" cy="1924050"/>
          </a:xfrm>
          <a:prstGeom prst="rect">
            <a:avLst/>
          </a:prstGeom>
        </p:spPr>
      </p:pic>
      <p:sp>
        <p:nvSpPr>
          <p:cNvPr id="5" name="Freccia circolare a destra 4"/>
          <p:cNvSpPr/>
          <p:nvPr/>
        </p:nvSpPr>
        <p:spPr>
          <a:xfrm>
            <a:off x="1385831" y="2619741"/>
            <a:ext cx="309929" cy="276997"/>
          </a:xfrm>
          <a:prstGeom prst="curved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endParaRPr lang="it-IT" sz="1350"/>
          </a:p>
        </p:txBody>
      </p:sp>
      <p:sp>
        <p:nvSpPr>
          <p:cNvPr id="6" name="Freccia circolare a destra 5"/>
          <p:cNvSpPr/>
          <p:nvPr/>
        </p:nvSpPr>
        <p:spPr>
          <a:xfrm>
            <a:off x="1378708" y="3340569"/>
            <a:ext cx="309929" cy="276997"/>
          </a:xfrm>
          <a:prstGeom prst="curved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endParaRPr lang="it-IT" sz="1350"/>
          </a:p>
        </p:txBody>
      </p:sp>
      <p:sp>
        <p:nvSpPr>
          <p:cNvPr id="7" name="Freccia circolare a destra 6"/>
          <p:cNvSpPr/>
          <p:nvPr/>
        </p:nvSpPr>
        <p:spPr>
          <a:xfrm>
            <a:off x="1378707" y="4424878"/>
            <a:ext cx="309929" cy="276997"/>
          </a:xfrm>
          <a:prstGeom prst="curved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endParaRPr lang="it-IT" sz="1350"/>
          </a:p>
        </p:txBody>
      </p:sp>
      <p:sp>
        <p:nvSpPr>
          <p:cNvPr id="8" name="CasellaDiTesto 7"/>
          <p:cNvSpPr txBox="1"/>
          <p:nvPr/>
        </p:nvSpPr>
        <p:spPr>
          <a:xfrm>
            <a:off x="3437266" y="345218"/>
            <a:ext cx="39433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NEXT STEPS</a:t>
            </a:r>
          </a:p>
        </p:txBody>
      </p:sp>
      <p:sp>
        <p:nvSpPr>
          <p:cNvPr id="9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3159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6C92992-D0BC-4D6B-9796-876963F01316}" type="slidenum">
              <a:rPr lang="it-IT" sz="1100" smtClean="0">
                <a:solidFill>
                  <a:srgbClr val="FFFFFF"/>
                </a:solidFill>
              </a:rPr>
              <a:pPr algn="r">
                <a:defRPr/>
              </a:pPr>
              <a:t>14</a:t>
            </a:fld>
            <a:endParaRPr lang="it-IT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297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483180" y="1409816"/>
            <a:ext cx="45178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SAVE THE DATE!</a:t>
            </a:r>
          </a:p>
        </p:txBody>
      </p:sp>
      <p:sp>
        <p:nvSpPr>
          <p:cNvPr id="99" name="Shape 99"/>
          <p:cNvSpPr/>
          <p:nvPr/>
        </p:nvSpPr>
        <p:spPr>
          <a:xfrm>
            <a:off x="1258997" y="2499114"/>
            <a:ext cx="7427805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latin typeface="Arial"/>
                <a:ea typeface="Arial"/>
                <a:cs typeface="Arial"/>
                <a:sym typeface="Arial"/>
              </a:rPr>
              <a:t>OBIETTIVI</a:t>
            </a:r>
            <a:endParaRPr lang="it-IT" sz="1600" b="1" dirty="0">
              <a:latin typeface="Arial"/>
              <a:ea typeface="Arial"/>
              <a:cs typeface="Arial"/>
              <a:sym typeface="Arial"/>
            </a:endParaRP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1243013" lvl="6" indent="-214313">
              <a:buFont typeface="Wingdings" panose="05000000000000000000" pitchFamily="2" charset="2"/>
              <a:buChar char="§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CONDIVIDERE E OTTIMIZZARE LA VERSIONE FINALE DELLE LINEE GUIDA</a:t>
            </a:r>
          </a:p>
          <a:p>
            <a:pPr marL="1243013" lvl="6" indent="-214313">
              <a:buFont typeface="Wingdings" panose="05000000000000000000" pitchFamily="2" charset="2"/>
              <a:buChar char="§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DEFINIRE L’AUTHORSHIP (TUTTI GLI ESPERTI PARTECIPANTI)</a:t>
            </a:r>
          </a:p>
          <a:p>
            <a:pPr marL="1243013" lvl="6" indent="-214313">
              <a:buFont typeface="Wingdings" panose="05000000000000000000" pitchFamily="2" charset="2"/>
              <a:buChar char="§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CONDIVIDERE STRATEGIE DI PUBBLICAZIONE E DI DIFFUSIONE DELLE LINEE GUIDA</a:t>
            </a:r>
          </a:p>
          <a:p>
            <a:pPr lvl="3" indent="0">
              <a:defRPr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latin typeface="Arial"/>
                <a:ea typeface="Arial"/>
                <a:cs typeface="Arial"/>
                <a:sym typeface="Arial"/>
              </a:rPr>
              <a:t>QUANDO?</a:t>
            </a:r>
            <a:endParaRPr lang="it-IT" sz="1600" b="1" dirty="0">
              <a:latin typeface="Arial"/>
              <a:ea typeface="Arial"/>
              <a:cs typeface="Arial"/>
              <a:sym typeface="Arial"/>
            </a:endParaRPr>
          </a:p>
          <a:p>
            <a:pPr marL="1243013" lvl="4" indent="-214313">
              <a:buFont typeface="Wingdings" panose="05000000000000000000" pitchFamily="2" charset="2"/>
              <a:buChar char="§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GIOVEDI’ 18 FEBBRAIO 2016</a:t>
            </a:r>
          </a:p>
          <a:p>
            <a:pPr marL="1243013" lvl="4" indent="-214313">
              <a:buFont typeface="Wingdings" panose="05000000000000000000" pitchFamily="2" charset="2"/>
              <a:buChar char="§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DALLE 9.</a:t>
            </a: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 ALLE 1</a:t>
            </a: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.30 </a:t>
            </a:r>
            <a:endParaRPr lang="it-IT"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latin typeface="Arial"/>
                <a:ea typeface="Arial"/>
                <a:cs typeface="Arial"/>
                <a:sym typeface="Arial"/>
              </a:rPr>
              <a:t>DOVE?</a:t>
            </a:r>
          </a:p>
          <a:p>
            <a:pPr lvl="1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UNIVERSITA’ CATTOLICA DEL SACRO CUORE</a:t>
            </a:r>
          </a:p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SEDE DI VIA NIRONE </a:t>
            </a:r>
          </a:p>
        </p:txBody>
      </p:sp>
      <p:sp>
        <p:nvSpPr>
          <p:cNvPr id="101" name="Shape 101"/>
          <p:cNvSpPr/>
          <p:nvPr/>
        </p:nvSpPr>
        <p:spPr>
          <a:xfrm>
            <a:off x="1261878" y="4613667"/>
            <a:ext cx="324059" cy="28479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 sz="2400"/>
            </a:pPr>
            <a:endParaRPr>
              <a:cs typeface="Helvetic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261878" y="5682592"/>
            <a:ext cx="324059" cy="28479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 sz="2400"/>
            </a:pPr>
            <a:endParaRPr>
              <a:cs typeface="Helvetic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255707" y="2551099"/>
            <a:ext cx="324059" cy="28479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 sz="2400"/>
            </a:pPr>
            <a:endParaRPr>
              <a:cs typeface="Helvetica"/>
            </a:endParaRPr>
          </a:p>
        </p:txBody>
      </p:sp>
      <p:sp>
        <p:nvSpPr>
          <p:cNvPr id="9" name="Shape 90"/>
          <p:cNvSpPr/>
          <p:nvPr/>
        </p:nvSpPr>
        <p:spPr>
          <a:xfrm>
            <a:off x="1423906" y="2481206"/>
            <a:ext cx="6742004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noAutofit/>
          </a:bodyPr>
          <a:lstStyle/>
          <a:p>
            <a:pPr lvl="1" indent="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12105"/>
          <a:stretch/>
        </p:blipFill>
        <p:spPr>
          <a:xfrm>
            <a:off x="7104276" y="174788"/>
            <a:ext cx="1793450" cy="12350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5726" y="1659835"/>
            <a:ext cx="8382000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/>
            <a:r>
              <a:rPr lang="it-IT" sz="2100" b="1" kern="1200"/>
              <a:t>INCONTRO FINALE DEI </a:t>
            </a:r>
            <a:r>
              <a:rPr lang="it-IT" sz="2100" b="1" kern="1200" dirty="0"/>
              <a:t>LAVORI DELLA CONSENSUS CONFERENCE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37266" y="345218"/>
            <a:ext cx="39433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SAVE THE DATE</a:t>
            </a:r>
          </a:p>
        </p:txBody>
      </p:sp>
      <p:sp>
        <p:nvSpPr>
          <p:cNvPr id="12" name="Segnaposto numero diapositiva 1"/>
          <p:cNvSpPr txBox="1">
            <a:spLocks/>
          </p:cNvSpPr>
          <p:nvPr/>
        </p:nvSpPr>
        <p:spPr>
          <a:xfrm>
            <a:off x="6553200" y="6533159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defRPr/>
            </a:pPr>
            <a:fld id="{A6C92992-D0BC-4D6B-9796-876963F01316}" type="slidenum">
              <a:rPr lang="it-IT" sz="1100" smtClean="0"/>
              <a:pPr>
                <a:defRPr/>
              </a:pPr>
              <a:t>15</a:t>
            </a:fld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1647908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3DC9-4303-481E-B327-5642DDB7801E}" type="slidenum">
              <a:rPr lang="it-IT" smtClean="0">
                <a:solidFill>
                  <a:prstClr val="white"/>
                </a:solidFill>
              </a:rPr>
              <a:pPr/>
              <a:t>2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297868" y="1628800"/>
            <a:ext cx="648981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kern="1200" baseline="30000" dirty="0">
                <a:solidFill>
                  <a:prstClr val="white"/>
                </a:solidFill>
                <a:ea typeface="+mn-ea"/>
                <a:cs typeface="Arial" charset="0"/>
              </a:rPr>
              <a:t>A. Claudio Bosio*</a:t>
            </a:r>
            <a:endParaRPr lang="it-IT" sz="2000" kern="1200" baseline="30000" dirty="0">
              <a:solidFill>
                <a:prstClr val="white"/>
              </a:solidFill>
              <a:ea typeface="+mn-ea"/>
              <a:cs typeface="Arial" charset="0"/>
            </a:endParaRPr>
          </a:p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kern="1200" dirty="0">
                <a:solidFill>
                  <a:prstClr val="white"/>
                </a:solidFill>
                <a:ea typeface="+mn-ea"/>
                <a:cs typeface="Arial" charset="0"/>
              </a:rPr>
              <a:t>*Scuola di Dottorato in Psicologia – Università Cattolica di Milano</a:t>
            </a:r>
            <a:endParaRPr lang="it-IT" sz="1600" i="1" kern="1200" dirty="0">
              <a:solidFill>
                <a:prstClr val="white"/>
              </a:solidFill>
              <a:ea typeface="+mn-ea"/>
              <a:cs typeface="Arial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71600" y="2708920"/>
            <a:ext cx="77768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endParaRPr lang="it-IT" sz="2800" kern="1200" dirty="0">
              <a:solidFill>
                <a:prstClr val="white"/>
              </a:solidFill>
              <a:ea typeface="+mn-ea"/>
              <a:cs typeface="+mn-cs"/>
            </a:endParaRPr>
          </a:p>
          <a:p>
            <a:pPr defTabSz="914400" hangingPunct="1"/>
            <a:endParaRPr lang="it-IT" sz="2800" kern="1200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kern="1200" dirty="0">
                <a:solidFill>
                  <a:prstClr val="white"/>
                </a:solidFill>
                <a:ea typeface="+mn-ea"/>
                <a:cs typeface="+mn-cs"/>
              </a:rPr>
              <a:t>IL CONTESTO SOCIO-SANITARIO STA CAMBIANDO: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kern="1200" dirty="0">
                <a:solidFill>
                  <a:prstClr val="white"/>
                </a:solidFill>
                <a:ea typeface="+mn-ea"/>
                <a:cs typeface="+mn-cs"/>
              </a:rPr>
              <a:t>SFIDE E OPPORTUNITÀ</a:t>
            </a:r>
            <a:endParaRPr lang="en-GB" sz="3600" b="1" kern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95536" y="2708920"/>
            <a:ext cx="915093" cy="8640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it-IT" sz="3600" kern="1200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395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2992-D0BC-4D6B-9796-876963F0131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047132" y="408856"/>
            <a:ext cx="6120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chemeClr val="bg1"/>
                </a:solidFill>
              </a:rPr>
              <a:t>LA SANITA’ OGGI: LE SFIDE DA AFFRONTARE</a:t>
            </a:r>
          </a:p>
        </p:txBody>
      </p:sp>
      <p:pic>
        <p:nvPicPr>
          <p:cNvPr id="1036" name="Picture 12" descr="http://www.studiopsicologiatorino.it/officialsite/wp-content/uploads/2012/09/spesa-sanit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0911">
            <a:off x="7345162" y="2032802"/>
            <a:ext cx="1915720" cy="140060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042" name="Picture 18" descr="http://www.cpj.ca/files/docs/Stock_market_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9434">
            <a:off x="6105020" y="1819421"/>
            <a:ext cx="1660735" cy="166073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23" name="Parentesi graffa chiusa 22"/>
          <p:cNvSpPr/>
          <p:nvPr/>
        </p:nvSpPr>
        <p:spPr>
          <a:xfrm>
            <a:off x="8172400" y="3284984"/>
            <a:ext cx="936104" cy="25922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chiusa 23"/>
          <p:cNvSpPr/>
          <p:nvPr/>
        </p:nvSpPr>
        <p:spPr>
          <a:xfrm rot="10800000">
            <a:off x="-36513" y="3356992"/>
            <a:ext cx="936104" cy="25922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5004048" y="1340768"/>
            <a:ext cx="406794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</a:rPr>
              <a:t> </a:t>
            </a:r>
            <a:r>
              <a:rPr lang="en-US" sz="1200" b="1" dirty="0">
                <a:solidFill>
                  <a:schemeClr val="bg1"/>
                </a:solidFill>
                <a:latin typeface="arial"/>
              </a:rPr>
              <a:t>ECONOMIC CRISIS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</a:rPr>
              <a:t>HEALTHCARE IN LOW RESOURSE SETTINGS</a:t>
            </a:r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67544" y="3876369"/>
            <a:ext cx="8064896" cy="1856887"/>
            <a:chOff x="467544" y="3876369"/>
            <a:chExt cx="8064896" cy="1856887"/>
          </a:xfrm>
        </p:grpSpPr>
        <p:pic>
          <p:nvPicPr>
            <p:cNvPr id="1028" name="Picture 4" descr="http://www.designdownloader.com/item/pngl/plus_k15/plus_k15-20111007232046-00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158346"/>
              <a:ext cx="1292932" cy="129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8666" y="3876369"/>
              <a:ext cx="5943774" cy="185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http://www.editaweb.it/marketing/upload/immagini/11401944167268/wellness_2_x_web_base_6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77072"/>
              <a:ext cx="1836204" cy="122413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arrotondato 2"/>
            <p:cNvSpPr/>
            <p:nvPr/>
          </p:nvSpPr>
          <p:spPr>
            <a:xfrm>
              <a:off x="611560" y="5157192"/>
              <a:ext cx="1440160" cy="4320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/>
                <a:t>WELLNESS EXPECTATIONS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5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19438" y="116632"/>
            <a:ext cx="6024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IL COINVOLGIMENTO ATTIVO: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UNA POSSIBILE RISPOSTA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571750" y="1289352"/>
            <a:ext cx="6277121" cy="336707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68686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it-IT" altLang="it-IT" sz="32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Per rispondere a queste sfide e creare un sistema sanitario equo e sostenibile, oggi, sia il mondo politico sia quello sanitario riconoscono sempre di più il </a:t>
            </a:r>
            <a:r>
              <a:rPr lang="it-IT" altLang="it-IT" sz="3200" u="sng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valore del coinvolgimento attivo dei pazienti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9018"/>
            <a:ext cx="2017340" cy="161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1"/>
          <p:cNvSpPr txBox="1">
            <a:spLocks/>
          </p:cNvSpPr>
          <p:nvPr/>
        </p:nvSpPr>
        <p:spPr>
          <a:xfrm>
            <a:off x="6650885" y="6533159"/>
            <a:ext cx="213360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>
              <a:defRPr/>
            </a:pPr>
            <a:fld id="{A6C92992-D0BC-4D6B-9796-876963F01316}" type="slidenum">
              <a:rPr lang="it-IT" sz="1100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17427" r="4196" b="20317"/>
          <a:stretch/>
        </p:blipFill>
        <p:spPr bwMode="auto">
          <a:xfrm>
            <a:off x="258594" y="2308673"/>
            <a:ext cx="3969367" cy="17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905" r="7142" b="31100"/>
          <a:stretch/>
        </p:blipFill>
        <p:spPr bwMode="auto">
          <a:xfrm>
            <a:off x="4325433" y="4509120"/>
            <a:ext cx="466860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24920" r="7321" b="23655"/>
          <a:stretch/>
        </p:blipFill>
        <p:spPr bwMode="auto">
          <a:xfrm>
            <a:off x="305766" y="4509120"/>
            <a:ext cx="39021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15844" r="6518" b="35715"/>
          <a:stretch/>
        </p:blipFill>
        <p:spPr bwMode="auto">
          <a:xfrm>
            <a:off x="4518166" y="2420889"/>
            <a:ext cx="4566566" cy="16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24607"/>
          <a:stretch/>
        </p:blipFill>
        <p:spPr bwMode="auto">
          <a:xfrm>
            <a:off x="2038350" y="1737086"/>
            <a:ext cx="4941892" cy="47882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CasellaDiTesto 4"/>
          <p:cNvSpPr txBox="1"/>
          <p:nvPr/>
        </p:nvSpPr>
        <p:spPr>
          <a:xfrm>
            <a:off x="3141492" y="11663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white"/>
                </a:solidFill>
              </a:rPr>
              <a:t>EVIDENZE CLINICHE E SCIENTIFICHE CONFERMANO IL VALORE DEL COINVOLGIMENTO ATTIVO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0540" y="1198493"/>
            <a:ext cx="8615252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Le ricerche mostrano come il coinvolgimento attivo dei malati nel processo di cura abbia un impatto su </a:t>
            </a:r>
            <a:r>
              <a:rPr lang="it-IT" b="1" dirty="0" err="1">
                <a:solidFill>
                  <a:schemeClr val="tx2"/>
                </a:solidFill>
              </a:rPr>
              <a:t>outcomes</a:t>
            </a:r>
            <a:r>
              <a:rPr lang="it-IT" b="1" dirty="0">
                <a:solidFill>
                  <a:schemeClr val="tx2"/>
                </a:solidFill>
              </a:rPr>
              <a:t> clinici, comportamenti preventivi e costi sanitari…</a:t>
            </a: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6553200" y="6533159"/>
            <a:ext cx="213360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>
              <a:defRPr/>
            </a:pPr>
            <a:fld id="{A6C92992-D0BC-4D6B-9796-876963F01316}" type="slidenum">
              <a:rPr lang="it-IT" sz="1050" smtClean="0">
                <a:solidFill>
                  <a:srgbClr val="FFFFFF"/>
                </a:solidFill>
              </a:rPr>
              <a:pPr algn="r">
                <a:defRPr/>
              </a:pPr>
              <a:t>5</a:t>
            </a:fld>
            <a:endParaRPr lang="it-IT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497902" y="6541718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095513" y="438147"/>
            <a:ext cx="60237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b="1" dirty="0"/>
              <a:t>IL COINVOLGIMENTO ATTIVO NELLA CURA: </a:t>
            </a:r>
            <a:r>
              <a:rPr lang="it-IT" b="1" i="1" dirty="0"/>
              <a:t>FASHONABLE CLAIM O RISPOSTA OPERATIVA?</a:t>
            </a:r>
            <a:endParaRPr b="1" i="1" dirty="0"/>
          </a:p>
        </p:txBody>
      </p:sp>
      <p:sp>
        <p:nvSpPr>
          <p:cNvPr id="50" name="Shape 50"/>
          <p:cNvSpPr/>
          <p:nvPr/>
        </p:nvSpPr>
        <p:spPr>
          <a:xfrm>
            <a:off x="0" y="1000954"/>
            <a:ext cx="553956" cy="102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!</a:t>
            </a:r>
          </a:p>
        </p:txBody>
      </p:sp>
      <p:sp>
        <p:nvSpPr>
          <p:cNvPr id="3" name="Pentagono 2"/>
          <p:cNvSpPr/>
          <p:nvPr/>
        </p:nvSpPr>
        <p:spPr>
          <a:xfrm>
            <a:off x="359224" y="1357274"/>
            <a:ext cx="1629306" cy="36933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TUTTAVIA…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550" y="3124762"/>
            <a:ext cx="8147724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b="1" dirty="0">
                <a:solidFill>
                  <a:schemeClr val="accent1"/>
                </a:solidFill>
              </a:rPr>
              <a:t>SIAMO ANCORA LONTANI DALLA CONDIVISIONE DI LINEE GUIDA «EVIDENCE BASED» PER IL PATIENT ENGAGEMENT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… spesso si procede ancora per «tentativi ed errori»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… senza misure di efficacia degli interventi attuati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b="1" dirty="0">
                <a:solidFill>
                  <a:schemeClr val="accent1"/>
                </a:solidFill>
              </a:rPr>
              <a:t>MANCANO OCCASIONI DI CONFRONTO/MESSA IN RETE DELLE «BUONE PRATICHE» 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… tra esperti appartenenti al mondo accademico ed esperti del mondo professionale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… tra mondi disciplinari diversi 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it-IT" b="1" i="1" dirty="0"/>
              <a:t>… tra organizzazioni e aziende</a:t>
            </a:r>
          </a:p>
        </p:txBody>
      </p:sp>
      <p:grpSp>
        <p:nvGrpSpPr>
          <p:cNvPr id="29" name="Group 58"/>
          <p:cNvGrpSpPr/>
          <p:nvPr/>
        </p:nvGrpSpPr>
        <p:grpSpPr>
          <a:xfrm>
            <a:off x="345354" y="2920131"/>
            <a:ext cx="385603" cy="507126"/>
            <a:chOff x="0" y="0"/>
            <a:chExt cx="157153" cy="232886"/>
          </a:xfrm>
        </p:grpSpPr>
        <p:sp>
          <p:nvSpPr>
            <p:cNvPr id="30" name="Shape 55"/>
            <p:cNvSpPr/>
            <p:nvPr/>
          </p:nvSpPr>
          <p:spPr>
            <a:xfrm>
              <a:off x="-1" y="0"/>
              <a:ext cx="157155" cy="2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1600" extrusionOk="0">
                  <a:moveTo>
                    <a:pt x="4" y="8198"/>
                  </a:moveTo>
                  <a:cubicBezTo>
                    <a:pt x="4" y="11936"/>
                    <a:pt x="6074" y="15201"/>
                    <a:pt x="14762" y="16135"/>
                  </a:cubicBezTo>
                  <a:lnTo>
                    <a:pt x="14762" y="14314"/>
                  </a:lnTo>
                  <a:lnTo>
                    <a:pt x="19681" y="18217"/>
                  </a:lnTo>
                  <a:lnTo>
                    <a:pt x="14762" y="21600"/>
                  </a:lnTo>
                  <a:lnTo>
                    <a:pt x="14762" y="19778"/>
                  </a:lnTo>
                  <a:cubicBezTo>
                    <a:pt x="6074" y="18844"/>
                    <a:pt x="4" y="15579"/>
                    <a:pt x="4" y="11841"/>
                  </a:cubicBezTo>
                  <a:close/>
                  <a:moveTo>
                    <a:pt x="19681" y="3643"/>
                  </a:moveTo>
                  <a:cubicBezTo>
                    <a:pt x="10498" y="3643"/>
                    <a:pt x="2536" y="6289"/>
                    <a:pt x="496" y="10019"/>
                  </a:cubicBezTo>
                  <a:cubicBezTo>
                    <a:pt x="-1919" y="5605"/>
                    <a:pt x="4713" y="1211"/>
                    <a:pt x="15309" y="205"/>
                  </a:cubicBezTo>
                  <a:cubicBezTo>
                    <a:pt x="16743" y="69"/>
                    <a:pt x="18210" y="0"/>
                    <a:pt x="19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" name="Shape 56"/>
            <p:cNvSpPr/>
            <p:nvPr/>
          </p:nvSpPr>
          <p:spPr>
            <a:xfrm>
              <a:off x="-1" y="0"/>
              <a:ext cx="157155" cy="10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1600" extrusionOk="0">
                  <a:moveTo>
                    <a:pt x="19681" y="7854"/>
                  </a:moveTo>
                  <a:cubicBezTo>
                    <a:pt x="10498" y="7854"/>
                    <a:pt x="2536" y="13559"/>
                    <a:pt x="496" y="21600"/>
                  </a:cubicBezTo>
                  <a:cubicBezTo>
                    <a:pt x="-1919" y="12083"/>
                    <a:pt x="4713" y="2611"/>
                    <a:pt x="15309" y="442"/>
                  </a:cubicBezTo>
                  <a:cubicBezTo>
                    <a:pt x="16743" y="148"/>
                    <a:pt x="18210" y="0"/>
                    <a:pt x="1968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" name="Shape 57"/>
            <p:cNvSpPr/>
            <p:nvPr/>
          </p:nvSpPr>
          <p:spPr>
            <a:xfrm>
              <a:off x="34" y="0"/>
              <a:ext cx="157120" cy="2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98"/>
                  </a:moveTo>
                  <a:cubicBezTo>
                    <a:pt x="0" y="11936"/>
                    <a:pt x="6663" y="15201"/>
                    <a:pt x="16200" y="16135"/>
                  </a:cubicBezTo>
                  <a:lnTo>
                    <a:pt x="16200" y="14314"/>
                  </a:lnTo>
                  <a:lnTo>
                    <a:pt x="21600" y="18217"/>
                  </a:lnTo>
                  <a:lnTo>
                    <a:pt x="16200" y="21600"/>
                  </a:lnTo>
                  <a:lnTo>
                    <a:pt x="16200" y="19778"/>
                  </a:lnTo>
                  <a:cubicBezTo>
                    <a:pt x="6663" y="18844"/>
                    <a:pt x="0" y="15579"/>
                    <a:pt x="0" y="11841"/>
                  </a:cubicBezTo>
                  <a:lnTo>
                    <a:pt x="0" y="8198"/>
                  </a:lnTo>
                  <a:cubicBezTo>
                    <a:pt x="0" y="3670"/>
                    <a:pt x="9671" y="0"/>
                    <a:pt x="21600" y="0"/>
                  </a:cubicBezTo>
                  <a:lnTo>
                    <a:pt x="21600" y="3643"/>
                  </a:lnTo>
                  <a:cubicBezTo>
                    <a:pt x="11520" y="3643"/>
                    <a:pt x="2780" y="6289"/>
                    <a:pt x="540" y="10019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33" name="Group 58"/>
          <p:cNvGrpSpPr/>
          <p:nvPr/>
        </p:nvGrpSpPr>
        <p:grpSpPr>
          <a:xfrm>
            <a:off x="345354" y="4809877"/>
            <a:ext cx="385603" cy="507126"/>
            <a:chOff x="0" y="0"/>
            <a:chExt cx="157153" cy="232886"/>
          </a:xfrm>
        </p:grpSpPr>
        <p:sp>
          <p:nvSpPr>
            <p:cNvPr id="34" name="Shape 55"/>
            <p:cNvSpPr/>
            <p:nvPr/>
          </p:nvSpPr>
          <p:spPr>
            <a:xfrm>
              <a:off x="-1" y="0"/>
              <a:ext cx="157155" cy="2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1600" extrusionOk="0">
                  <a:moveTo>
                    <a:pt x="4" y="8198"/>
                  </a:moveTo>
                  <a:cubicBezTo>
                    <a:pt x="4" y="11936"/>
                    <a:pt x="6074" y="15201"/>
                    <a:pt x="14762" y="16135"/>
                  </a:cubicBezTo>
                  <a:lnTo>
                    <a:pt x="14762" y="14314"/>
                  </a:lnTo>
                  <a:lnTo>
                    <a:pt x="19681" y="18217"/>
                  </a:lnTo>
                  <a:lnTo>
                    <a:pt x="14762" y="21600"/>
                  </a:lnTo>
                  <a:lnTo>
                    <a:pt x="14762" y="19778"/>
                  </a:lnTo>
                  <a:cubicBezTo>
                    <a:pt x="6074" y="18844"/>
                    <a:pt x="4" y="15579"/>
                    <a:pt x="4" y="11841"/>
                  </a:cubicBezTo>
                  <a:close/>
                  <a:moveTo>
                    <a:pt x="19681" y="3643"/>
                  </a:moveTo>
                  <a:cubicBezTo>
                    <a:pt x="10498" y="3643"/>
                    <a:pt x="2536" y="6289"/>
                    <a:pt x="496" y="10019"/>
                  </a:cubicBezTo>
                  <a:cubicBezTo>
                    <a:pt x="-1919" y="5605"/>
                    <a:pt x="4713" y="1211"/>
                    <a:pt x="15309" y="205"/>
                  </a:cubicBezTo>
                  <a:cubicBezTo>
                    <a:pt x="16743" y="69"/>
                    <a:pt x="18210" y="0"/>
                    <a:pt x="19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" name="Shape 56"/>
            <p:cNvSpPr/>
            <p:nvPr/>
          </p:nvSpPr>
          <p:spPr>
            <a:xfrm>
              <a:off x="-1" y="0"/>
              <a:ext cx="157155" cy="10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1600" extrusionOk="0">
                  <a:moveTo>
                    <a:pt x="19681" y="7854"/>
                  </a:moveTo>
                  <a:cubicBezTo>
                    <a:pt x="10498" y="7854"/>
                    <a:pt x="2536" y="13559"/>
                    <a:pt x="496" y="21600"/>
                  </a:cubicBezTo>
                  <a:cubicBezTo>
                    <a:pt x="-1919" y="12083"/>
                    <a:pt x="4713" y="2611"/>
                    <a:pt x="15309" y="442"/>
                  </a:cubicBezTo>
                  <a:cubicBezTo>
                    <a:pt x="16743" y="148"/>
                    <a:pt x="18210" y="0"/>
                    <a:pt x="1968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" name="Shape 57"/>
            <p:cNvSpPr/>
            <p:nvPr/>
          </p:nvSpPr>
          <p:spPr>
            <a:xfrm>
              <a:off x="34" y="0"/>
              <a:ext cx="157120" cy="23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98"/>
                  </a:moveTo>
                  <a:cubicBezTo>
                    <a:pt x="0" y="11936"/>
                    <a:pt x="6663" y="15201"/>
                    <a:pt x="16200" y="16135"/>
                  </a:cubicBezTo>
                  <a:lnTo>
                    <a:pt x="16200" y="14314"/>
                  </a:lnTo>
                  <a:lnTo>
                    <a:pt x="21600" y="18217"/>
                  </a:lnTo>
                  <a:lnTo>
                    <a:pt x="16200" y="21600"/>
                  </a:lnTo>
                  <a:lnTo>
                    <a:pt x="16200" y="19778"/>
                  </a:lnTo>
                  <a:cubicBezTo>
                    <a:pt x="6663" y="18844"/>
                    <a:pt x="0" y="15579"/>
                    <a:pt x="0" y="11841"/>
                  </a:cubicBezTo>
                  <a:lnTo>
                    <a:pt x="0" y="8198"/>
                  </a:lnTo>
                  <a:cubicBezTo>
                    <a:pt x="0" y="3670"/>
                    <a:pt x="9671" y="0"/>
                    <a:pt x="21600" y="0"/>
                  </a:cubicBezTo>
                  <a:lnTo>
                    <a:pt x="21600" y="3643"/>
                  </a:lnTo>
                  <a:cubicBezTo>
                    <a:pt x="11520" y="3643"/>
                    <a:pt x="2780" y="6289"/>
                    <a:pt x="540" y="10019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5" name="Shape 46"/>
          <p:cNvSpPr txBox="1">
            <a:spLocks/>
          </p:cNvSpPr>
          <p:nvPr/>
        </p:nvSpPr>
        <p:spPr>
          <a:xfrm>
            <a:off x="228600" y="1726604"/>
            <a:ext cx="8890674" cy="1200329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2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  <a:sym typeface="Arial"/>
              </a:rPr>
              <a:t>... A FRONTE DI QUESTO GENERALE ACCORDO SUL VALORE ETICO E PRAGMATICO DI FAVORIRE IL COINVOLGIMENTO ATTIVO DELLA PERSONA NELLA CURA, ALLO STATO ATTUALE…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3DC9-4303-481E-B327-5642DDB7801E}" type="slidenum">
              <a:rPr lang="it-IT" smtClean="0">
                <a:solidFill>
                  <a:prstClr val="white"/>
                </a:solidFill>
              </a:rPr>
              <a:pPr/>
              <a:t>7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297868" y="1628800"/>
            <a:ext cx="648981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kern="1200" baseline="30000" dirty="0">
                <a:solidFill>
                  <a:prstClr val="white"/>
                </a:solidFill>
                <a:cs typeface="Arial" charset="0"/>
              </a:rPr>
              <a:t>A. Claudio Bosio*</a:t>
            </a:r>
            <a:endParaRPr lang="it-IT" sz="2000" kern="1200" baseline="30000" dirty="0">
              <a:solidFill>
                <a:prstClr val="white"/>
              </a:solidFill>
              <a:cs typeface="Arial" charset="0"/>
            </a:endParaRPr>
          </a:p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kern="1200" dirty="0">
                <a:solidFill>
                  <a:prstClr val="white"/>
                </a:solidFill>
                <a:cs typeface="Arial" charset="0"/>
              </a:rPr>
              <a:t>*Scuola di Dottorato in Psicologia – Università Cattolica di Milano</a:t>
            </a:r>
            <a:endParaRPr lang="it-IT" sz="1600" i="1" kern="1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99048" y="270892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endParaRPr lang="it-IT" sz="2800" kern="1200" dirty="0">
              <a:solidFill>
                <a:prstClr val="white"/>
              </a:solidFill>
            </a:endParaRPr>
          </a:p>
          <a:p>
            <a:pPr defTabSz="914400" hangingPunct="1"/>
            <a:endParaRPr lang="it-IT" sz="2800" kern="1200" dirty="0">
              <a:solidFill>
                <a:prstClr val="white"/>
              </a:solidFill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kern="1200" dirty="0">
                <a:solidFill>
                  <a:prstClr val="white"/>
                </a:solidFill>
              </a:rPr>
              <a:t>LA CONSENSUS CONFERENCE: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kern="1200" dirty="0">
                <a:solidFill>
                  <a:prstClr val="white"/>
                </a:solidFill>
              </a:rPr>
              <a:t>UNA «PIATTAFORMA» DI INCONTRO E LAVORO PER DEFINIRE LINEE GUIDA CONDIVISE</a:t>
            </a:r>
            <a:endParaRPr lang="en-GB" sz="3600" b="1" kern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95536" y="2708920"/>
            <a:ext cx="847535" cy="8640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it-IT" sz="3600" kern="12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41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497902" y="6541718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095513" y="438147"/>
            <a:ext cx="60237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b="1" dirty="0"/>
              <a:t>CONSENSUS CONFERENCE: UN GOAL PRIMARIO</a:t>
            </a:r>
            <a:endParaRPr b="1" dirty="0"/>
          </a:p>
        </p:txBody>
      </p:sp>
      <p:sp>
        <p:nvSpPr>
          <p:cNvPr id="2" name="Rettangolo 1"/>
          <p:cNvSpPr/>
          <p:nvPr/>
        </p:nvSpPr>
        <p:spPr>
          <a:xfrm>
            <a:off x="314325" y="3473334"/>
            <a:ext cx="8629650" cy="30469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RISULTA PRIORITARIO PROMUOVERRE UN PROCESSO PARTECIPATIVO </a:t>
            </a:r>
          </a:p>
          <a:p>
            <a:pPr algn="ctr"/>
            <a:r>
              <a:rPr lang="it-IT" sz="2400" b="1" dirty="0"/>
              <a:t>... </a:t>
            </a:r>
            <a:r>
              <a:rPr lang="it-IT" sz="2400" dirty="0"/>
              <a:t>DOVE ESPERTI DI DIVERSE DISCIPLINE ED OPERANTI IN DIVERSI SETTORI E ORGANIZZAZIONI SI INCONTRINO PER RAGGIUNGERE UN </a:t>
            </a:r>
            <a:r>
              <a:rPr lang="it-IT" sz="2400" b="1" dirty="0"/>
              <a:t>CONSENSO MULTIDISCIPLINARE </a:t>
            </a:r>
          </a:p>
          <a:p>
            <a:pPr algn="ctr"/>
            <a:r>
              <a:rPr lang="it-IT" sz="2400" b="1" dirty="0"/>
              <a:t>… </a:t>
            </a:r>
            <a:r>
              <a:rPr lang="it-IT" sz="2400" dirty="0"/>
              <a:t>E LAVORINO ALLA DEFINIZIONE DI </a:t>
            </a:r>
            <a:r>
              <a:rPr lang="it-IT" sz="2400" b="1" dirty="0"/>
              <a:t>LINEE GUIDA EVIDENCE BASED </a:t>
            </a:r>
            <a:r>
              <a:rPr lang="it-IT" sz="2400" dirty="0"/>
              <a:t>PER IL COINVOLGIMENTO ATTIVO DELLA PERSONA (</a:t>
            </a:r>
            <a:r>
              <a:rPr lang="it-IT" sz="2400" b="1" i="1" dirty="0"/>
              <a:t>PATIENT ENGAGEMENT</a:t>
            </a:r>
            <a:r>
              <a:rPr lang="it-IT" sz="2400" b="1" dirty="0"/>
              <a:t>) </a:t>
            </a:r>
            <a:r>
              <a:rPr lang="it-IT" sz="2400" dirty="0"/>
              <a:t>NEI PROCESSI DI CURA.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9" y="1109209"/>
            <a:ext cx="2816099" cy="1787524"/>
          </a:xfrm>
          <a:prstGeom prst="rect">
            <a:avLst/>
          </a:prstGeom>
        </p:spPr>
      </p:pic>
      <p:sp>
        <p:nvSpPr>
          <p:cNvPr id="6" name="Shape 61"/>
          <p:cNvSpPr/>
          <p:nvPr/>
        </p:nvSpPr>
        <p:spPr>
          <a:xfrm>
            <a:off x="4469401" y="1042610"/>
            <a:ext cx="2248283" cy="862742"/>
          </a:xfrm>
          <a:prstGeom prst="ellipse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ISTITUZIONI</a:t>
            </a:r>
            <a:endParaRPr dirty="0"/>
          </a:p>
        </p:txBody>
      </p:sp>
      <p:grpSp>
        <p:nvGrpSpPr>
          <p:cNvPr id="7" name="Group 63"/>
          <p:cNvGrpSpPr/>
          <p:nvPr/>
        </p:nvGrpSpPr>
        <p:grpSpPr>
          <a:xfrm>
            <a:off x="3472644" y="1528386"/>
            <a:ext cx="2248283" cy="926162"/>
            <a:chOff x="-1" y="-1"/>
            <a:chExt cx="2248282" cy="2168196"/>
          </a:xfrm>
        </p:grpSpPr>
        <p:sp>
          <p:nvSpPr>
            <p:cNvPr id="8" name="Shape 61"/>
            <p:cNvSpPr/>
            <p:nvPr/>
          </p:nvSpPr>
          <p:spPr>
            <a:xfrm>
              <a:off x="-1" y="-1"/>
              <a:ext cx="2248282" cy="2168196"/>
            </a:xfrm>
            <a:prstGeom prst="ellipse">
              <a:avLst/>
            </a:prstGeom>
            <a:solidFill>
              <a:srgbClr val="EBDB23">
                <a:alpha val="70000"/>
              </a:srgbClr>
            </a:solidFill>
            <a:ln w="9525" cap="flat">
              <a:noFill/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Shape 62"/>
            <p:cNvSpPr/>
            <p:nvPr/>
          </p:nvSpPr>
          <p:spPr>
            <a:xfrm>
              <a:off x="329252" y="837352"/>
              <a:ext cx="1589775" cy="493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UNIVERSITA’</a:t>
              </a:r>
              <a:endParaRPr dirty="0"/>
            </a:p>
          </p:txBody>
        </p:sp>
      </p:grpSp>
      <p:grpSp>
        <p:nvGrpSpPr>
          <p:cNvPr id="10" name="Group 66"/>
          <p:cNvGrpSpPr/>
          <p:nvPr/>
        </p:nvGrpSpPr>
        <p:grpSpPr>
          <a:xfrm>
            <a:off x="5453674" y="1528386"/>
            <a:ext cx="2273472" cy="926162"/>
            <a:chOff x="0" y="-1"/>
            <a:chExt cx="2273470" cy="2168196"/>
          </a:xfrm>
        </p:grpSpPr>
        <p:sp>
          <p:nvSpPr>
            <p:cNvPr id="11" name="Shape 64"/>
            <p:cNvSpPr/>
            <p:nvPr/>
          </p:nvSpPr>
          <p:spPr>
            <a:xfrm>
              <a:off x="0" y="-1"/>
              <a:ext cx="2273470" cy="2168196"/>
            </a:xfrm>
            <a:prstGeom prst="ellipse">
              <a:avLst/>
            </a:prstGeom>
            <a:solidFill>
              <a:schemeClr val="accent3">
                <a:lumMod val="75000"/>
                <a:alpha val="57000"/>
              </a:schemeClr>
            </a:solidFill>
            <a:ln w="9525" cap="flat">
              <a:noFill/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65"/>
            <p:cNvSpPr/>
            <p:nvPr/>
          </p:nvSpPr>
          <p:spPr>
            <a:xfrm>
              <a:off x="332941" y="837352"/>
              <a:ext cx="1607586" cy="493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AZIENDE</a:t>
              </a:r>
              <a:endParaRPr dirty="0"/>
            </a:p>
          </p:txBody>
        </p:sp>
      </p:grpSp>
      <p:sp>
        <p:nvSpPr>
          <p:cNvPr id="13" name="Shape 67"/>
          <p:cNvSpPr/>
          <p:nvPr/>
        </p:nvSpPr>
        <p:spPr>
          <a:xfrm rot="5400000">
            <a:off x="5456997" y="2236009"/>
            <a:ext cx="273092" cy="59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" name="Group 70"/>
          <p:cNvGrpSpPr/>
          <p:nvPr/>
        </p:nvGrpSpPr>
        <p:grpSpPr>
          <a:xfrm>
            <a:off x="4035728" y="2725815"/>
            <a:ext cx="3099777" cy="622301"/>
            <a:chOff x="-781741" y="81930"/>
            <a:chExt cx="3099774" cy="622300"/>
          </a:xfrm>
        </p:grpSpPr>
        <p:sp>
          <p:nvSpPr>
            <p:cNvPr id="15" name="Shape 68"/>
            <p:cNvSpPr/>
            <p:nvPr/>
          </p:nvSpPr>
          <p:spPr>
            <a:xfrm>
              <a:off x="-781741" y="81930"/>
              <a:ext cx="3099774" cy="6223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69"/>
            <p:cNvSpPr/>
            <p:nvPr/>
          </p:nvSpPr>
          <p:spPr>
            <a:xfrm>
              <a:off x="-781741" y="252848"/>
              <a:ext cx="3099774" cy="307775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CONSENSUS</a:t>
              </a:r>
              <a:r>
                <a:rPr lang="it-IT" dirty="0"/>
                <a:t> CONFERENCE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583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497902" y="6541718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74796" y="5509700"/>
            <a:ext cx="8507339" cy="102391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algn="ctr">
              <a:defRPr b="1"/>
            </a:lvl1pPr>
          </a:lstStyle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/>
              <a:t>DEFINIRE GRADUATORIA DI RACCOMANDABILITA’ EVIDENCE BASED DEI DIVERSI TIPI DI INTERVENTI PER IL PATIENT ENGAGEMENT 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it-IT" sz="1600" dirty="0">
                <a:solidFill>
                  <a:schemeClr val="accent1"/>
                </a:solidFill>
              </a:rPr>
              <a:t>(LINEE GUIDA FIRMATE DA TUTTI GLI ESPERTI PARTECIPANTI)</a:t>
            </a:r>
          </a:p>
        </p:txBody>
      </p:sp>
      <p:sp>
        <p:nvSpPr>
          <p:cNvPr id="78" name="Shape 78"/>
          <p:cNvSpPr/>
          <p:nvPr/>
        </p:nvSpPr>
        <p:spPr>
          <a:xfrm>
            <a:off x="320111" y="1600620"/>
            <a:ext cx="4377512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           ANALISI DELLA LETTERATURA:</a:t>
            </a:r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  <a:p>
            <a:pPr marL="342900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IDENTIFICARE INTERVENTI CHE FAVORISCONO PATIENT ENGAGEMENT</a:t>
            </a:r>
          </a:p>
          <a:p>
            <a:pPr marL="342900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VALUTARLI SECONDO CRITERI</a:t>
            </a:r>
            <a:r>
              <a:rPr lang="it-IT" dirty="0"/>
              <a:t> STANDARDIZZATI </a:t>
            </a:r>
            <a:r>
              <a:rPr dirty="0"/>
              <a:t> DI QUALITA’ ED EFFICACIA</a:t>
            </a:r>
            <a:r>
              <a:rPr lang="it-IT" dirty="0"/>
              <a:t> (CFR. SIGN CHECK LIST)</a:t>
            </a:r>
            <a:endParaRPr dirty="0"/>
          </a:p>
          <a:p>
            <a:pPr marL="800100" lvl="1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9" name="Shape 79"/>
          <p:cNvSpPr/>
          <p:nvPr/>
        </p:nvSpPr>
        <p:spPr>
          <a:xfrm>
            <a:off x="4709508" y="1601139"/>
            <a:ext cx="4378048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                       </a:t>
            </a:r>
            <a:r>
              <a:rPr lang="it-IT" dirty="0"/>
              <a:t>FEEDBACK DEGLI </a:t>
            </a:r>
            <a:r>
              <a:rPr dirty="0"/>
              <a:t>ESPERTI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DISCUTERE DEL FENOMENO DAL PUNTO DI VISTA DELLE PRATICHE PROFESSIONALI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RACCOGLIERE CASI DI BEST PRACTICES DAL CAMPO </a:t>
            </a:r>
          </a:p>
        </p:txBody>
      </p:sp>
      <p:sp>
        <p:nvSpPr>
          <p:cNvPr id="80" name="Shape 80"/>
          <p:cNvSpPr/>
          <p:nvPr/>
        </p:nvSpPr>
        <p:spPr>
          <a:xfrm>
            <a:off x="3120239" y="373680"/>
            <a:ext cx="602376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LA CONSENSUS CONFERENCE: </a:t>
            </a:r>
          </a:p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/>
              <a:t>METODOLOGIA</a:t>
            </a:r>
            <a:endParaRPr sz="2000" dirty="0"/>
          </a:p>
        </p:txBody>
      </p:sp>
      <p:grpSp>
        <p:nvGrpSpPr>
          <p:cNvPr id="86" name="Group 86"/>
          <p:cNvGrpSpPr/>
          <p:nvPr/>
        </p:nvGrpSpPr>
        <p:grpSpPr>
          <a:xfrm>
            <a:off x="265777" y="1339039"/>
            <a:ext cx="707040" cy="638329"/>
            <a:chOff x="-1" y="-1"/>
            <a:chExt cx="707038" cy="638328"/>
          </a:xfrm>
        </p:grpSpPr>
        <p:sp>
          <p:nvSpPr>
            <p:cNvPr id="84" name="Shape 84"/>
            <p:cNvSpPr/>
            <p:nvPr/>
          </p:nvSpPr>
          <p:spPr>
            <a:xfrm>
              <a:off x="-1" y="-1"/>
              <a:ext cx="707038" cy="63832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 b="1"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2400" y="1871"/>
              <a:ext cx="324134" cy="584772"/>
            </a:xfrm>
            <a:prstGeom prst="rect">
              <a:avLst/>
            </a:prstGeom>
            <a:noFill/>
            <a:ln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5368522" y="1367039"/>
            <a:ext cx="707039" cy="638329"/>
            <a:chOff x="-1" y="-1"/>
            <a:chExt cx="707038" cy="638328"/>
          </a:xfrm>
        </p:grpSpPr>
        <p:sp>
          <p:nvSpPr>
            <p:cNvPr id="87" name="Shape 87"/>
            <p:cNvSpPr/>
            <p:nvPr/>
          </p:nvSpPr>
          <p:spPr>
            <a:xfrm>
              <a:off x="-1" y="-1"/>
              <a:ext cx="707038" cy="63832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 b="1"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30544" y="33565"/>
              <a:ext cx="132113" cy="584772"/>
            </a:xfrm>
            <a:prstGeom prst="rect">
              <a:avLst/>
            </a:prstGeom>
            <a:noFill/>
            <a:ln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92" name="Shape 92"/>
          <p:cNvSpPr/>
          <p:nvPr/>
        </p:nvSpPr>
        <p:spPr>
          <a:xfrm rot="5400000">
            <a:off x="2127392" y="3454082"/>
            <a:ext cx="497203" cy="59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5400000">
            <a:off x="6796964" y="3454082"/>
            <a:ext cx="497203" cy="59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2719387">
            <a:off x="3505136" y="4855636"/>
            <a:ext cx="678614" cy="5192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18880613" flipH="1">
            <a:off x="4980768" y="4826223"/>
            <a:ext cx="678614" cy="5192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ttangolo arrotondato 2"/>
          <p:cNvSpPr/>
          <p:nvPr/>
        </p:nvSpPr>
        <p:spPr>
          <a:xfrm>
            <a:off x="972655" y="4074908"/>
            <a:ext cx="287178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«L’ACCADEMIA»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5743274" y="4083008"/>
            <a:ext cx="287178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«IL CAMPO»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Tema di Office">
  <a:themeElements>
    <a:clrScheme name="1_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Tema di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i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i Office">
  <a:themeElements>
    <a:clrScheme name="1_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Tema di Office">
  <a:themeElements>
    <a:clrScheme name="1_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Tema di Office">
  <a:themeElements>
    <a:clrScheme name="1_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920</Words>
  <Application>Microsoft Office PowerPoint</Application>
  <PresentationFormat>Presentazione su schermo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Arial</vt:lpstr>
      <vt:lpstr>Arial</vt:lpstr>
      <vt:lpstr>Calibri</vt:lpstr>
      <vt:lpstr>Helvetica</vt:lpstr>
      <vt:lpstr>MS Mincho</vt:lpstr>
      <vt:lpstr>Tahoma</vt:lpstr>
      <vt:lpstr>Times New Roman</vt:lpstr>
      <vt:lpstr>Wingdings</vt:lpstr>
      <vt:lpstr>1_Tema di Office</vt:lpstr>
      <vt:lpstr>5_Tema di Office</vt:lpstr>
      <vt:lpstr>6_Tema di Office</vt:lpstr>
      <vt:lpstr>7_Tema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Barello Serena</dc:creator>
  <cp:lastModifiedBy>margherita hassan</cp:lastModifiedBy>
  <cp:revision>80</cp:revision>
  <cp:lastPrinted>2016-02-15T10:49:28Z</cp:lastPrinted>
  <dcterms:modified xsi:type="dcterms:W3CDTF">2017-03-10T14:31:33Z</dcterms:modified>
</cp:coreProperties>
</file>