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775" r:id="rId2"/>
    <p:sldMasterId id="2147483832" r:id="rId3"/>
    <p:sldMasterId id="2147483652" r:id="rId4"/>
  </p:sldMasterIdLst>
  <p:notesMasterIdLst>
    <p:notesMasterId r:id="rId11"/>
  </p:notesMasterIdLst>
  <p:sldIdLst>
    <p:sldId id="256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46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84" d="100"/>
          <a:sy n="84" d="100"/>
        </p:scale>
        <p:origin x="965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CCD22B-ABCC-40E1-AB85-369F2DBA53A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408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PT_ScienzeSalute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2700" y="3184525"/>
            <a:ext cx="6438900" cy="6413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5400" y="2743200"/>
            <a:ext cx="6883400" cy="4191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34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42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96288" y="2336800"/>
            <a:ext cx="1947862" cy="3454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52700" y="2336800"/>
            <a:ext cx="5691188" cy="3454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008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Trebuchet MS"/>
                <a:cs typeface="Trebuchet MS"/>
              </a:defRPr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86346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487589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52623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936808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33020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816083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9226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9139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7770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75237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71852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580406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3579302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0188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2057736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055865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1336668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14213673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003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581741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858199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998428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991338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2207649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24D4C4-5D67-4380-87D1-BC7482892E2E}" type="datetime1">
              <a:rPr lang="it-IT"/>
              <a:pPr/>
              <a:t>29/02/2016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D93075-AF21-47D2-B0B2-0B4FF17D67E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1045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752256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8098814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945618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3400" y="1333500"/>
            <a:ext cx="411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0600" y="1333500"/>
            <a:ext cx="411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0975754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4686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341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2715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9167740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75397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761666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2551085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3162486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19900" y="-228600"/>
            <a:ext cx="2095500" cy="56769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-228600"/>
            <a:ext cx="6134100" cy="56769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99581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92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52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69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3874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2012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2700" y="2336800"/>
            <a:ext cx="77724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0" y="3048000"/>
            <a:ext cx="7772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  <p:sldLayoutId id="2147484183" r:id="rId9"/>
    <p:sldLayoutId id="2147484184" r:id="rId10"/>
    <p:sldLayoutId id="214748418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magine 2" descr="PPT_ScienzeSalut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7450"/>
            <a:ext cx="9144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6" r:id="rId1"/>
    <p:sldLayoutId id="2147484187" r:id="rId2"/>
    <p:sldLayoutId id="2147484188" r:id="rId3"/>
    <p:sldLayoutId id="2147484189" r:id="rId4"/>
    <p:sldLayoutId id="2147484190" r:id="rId5"/>
    <p:sldLayoutId id="2147484191" r:id="rId6"/>
    <p:sldLayoutId id="2147484192" r:id="rId7"/>
    <p:sldLayoutId id="2147484193" r:id="rId8"/>
    <p:sldLayoutId id="2147484194" r:id="rId9"/>
    <p:sldLayoutId id="2147484195" r:id="rId10"/>
    <p:sldLayoutId id="214748419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4"/>
          <p:cNvSpPr>
            <a:spLocks noChangeShapeType="1"/>
          </p:cNvSpPr>
          <p:nvPr userDrawn="1"/>
        </p:nvSpPr>
        <p:spPr bwMode="auto">
          <a:xfrm flipV="1">
            <a:off x="0" y="906463"/>
            <a:ext cx="9144000" cy="7937"/>
          </a:xfrm>
          <a:prstGeom prst="line">
            <a:avLst/>
          </a:prstGeom>
          <a:noFill/>
          <a:ln w="9525">
            <a:solidFill>
              <a:srgbClr val="17217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25603" name="Immagine 3" descr="PPT_ScienzeSalute-03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1100"/>
            <a:ext cx="91440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2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33400" y="906463"/>
            <a:ext cx="8610600" cy="0"/>
          </a:xfrm>
          <a:prstGeom prst="line">
            <a:avLst/>
          </a:prstGeom>
          <a:noFill/>
          <a:ln w="9525">
            <a:solidFill>
              <a:srgbClr val="17217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>
              <a:latin typeface="Arial" pitchFamily="-105" charset="0"/>
              <a:ea typeface="ＭＳ Ｐゴシック" pitchFamily="-105" charset="-128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9950" y="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33500"/>
            <a:ext cx="8382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pic>
        <p:nvPicPr>
          <p:cNvPr id="38917" name="Immagine 5" descr="PPT_ScienzeSalute-07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6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71B50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2424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2424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2424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42424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42424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2424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2424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2424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24242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3184525"/>
            <a:ext cx="6934200" cy="641350"/>
          </a:xfrm>
        </p:spPr>
        <p:txBody>
          <a:bodyPr lIns="0" tIns="0" rIns="0" bIns="0" anchor="t"/>
          <a:lstStyle/>
          <a:p>
            <a:pPr eaLnBrk="1" hangingPunct="1">
              <a:spcAft>
                <a:spcPts val="1200"/>
              </a:spcAft>
            </a:pPr>
            <a:r>
              <a:rPr lang="it-IT" dirty="0" smtClean="0"/>
              <a:t>Prospettive per la comunicazione medico-paziente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sz="2400" dirty="0" smtClean="0"/>
              <a:t>Prof.ssa Elena Vegni</a:t>
            </a:r>
            <a:endParaRPr lang="it-IT" dirty="0" smtClean="0"/>
          </a:p>
        </p:txBody>
      </p:sp>
      <p:sp>
        <p:nvSpPr>
          <p:cNvPr id="2" name="CasellaDiTesto 1"/>
          <p:cNvSpPr txBox="1"/>
          <p:nvPr/>
        </p:nvSpPr>
        <p:spPr>
          <a:xfrm>
            <a:off x="0" y="616530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chemeClr val="bg1"/>
                </a:solidFill>
              </a:rPr>
              <a:t>Raccomandazioni per il coinvolgimento attivo e il </a:t>
            </a:r>
            <a:r>
              <a:rPr lang="it-IT" sz="2000" dirty="0" err="1" smtClean="0">
                <a:solidFill>
                  <a:schemeClr val="bg1"/>
                </a:solidFill>
              </a:rPr>
              <a:t>patient</a:t>
            </a:r>
            <a:r>
              <a:rPr lang="it-IT" sz="2000" dirty="0" smtClean="0">
                <a:solidFill>
                  <a:schemeClr val="bg1"/>
                </a:solidFill>
              </a:rPr>
              <a:t> engagement Università Cattolica del Sacro Cuore, Milano 18 febbraio 2016</a:t>
            </a:r>
            <a:endParaRPr lang="it-IT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001000" cy="914400"/>
          </a:xfrm>
        </p:spPr>
        <p:txBody>
          <a:bodyPr lIns="0" tIns="0" rIns="0" bIns="0"/>
          <a:lstStyle/>
          <a:p>
            <a:pPr eaLnBrk="1" hangingPunct="1"/>
            <a:r>
              <a:rPr lang="it-IT" dirty="0" smtClean="0">
                <a:solidFill>
                  <a:srgbClr val="0C346B"/>
                </a:solidFill>
              </a:rPr>
              <a:t>1. Cosa dire: la verità, solo la verità nient’altro</a:t>
            </a:r>
            <a:br>
              <a:rPr lang="it-IT" dirty="0" smtClean="0">
                <a:solidFill>
                  <a:srgbClr val="0C346B"/>
                </a:solidFill>
              </a:rPr>
            </a:br>
            <a:r>
              <a:rPr lang="it-IT" dirty="0">
                <a:solidFill>
                  <a:srgbClr val="0C346B"/>
                </a:solidFill>
              </a:rPr>
              <a:t> </a:t>
            </a:r>
            <a:r>
              <a:rPr lang="it-IT" dirty="0" smtClean="0">
                <a:solidFill>
                  <a:srgbClr val="0C346B"/>
                </a:solidFill>
              </a:rPr>
              <a:t>    che la verità?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143000" y="1772816"/>
            <a:ext cx="7461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/>
              <a:t>‘PER ME’: TAILORIZZZARE L’INFORMAZIONE 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40712" y="2625525"/>
            <a:ext cx="7823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‘UNA </a:t>
            </a:r>
            <a:r>
              <a:rPr lang="it-IT" dirty="0" smtClean="0"/>
              <a:t>PIU’ </a:t>
            </a:r>
            <a:r>
              <a:rPr lang="it-IT" dirty="0"/>
              <a:t>BRUTTA E L’ALTRA </a:t>
            </a:r>
            <a:r>
              <a:rPr lang="it-IT" dirty="0" smtClean="0"/>
              <a:t>MENO’: NON </a:t>
            </a:r>
            <a:r>
              <a:rPr lang="it-IT" dirty="0"/>
              <a:t>PER INSTRUIRE MA PER DAGLI LA POSSIBILITA’ DI ORIENTARSI E SCEGLIERE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140712" y="4365104"/>
            <a:ext cx="7463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/>
              <a:t>‘IO SO CHE TU SAI’= ‘IO SO CHE CI SEI E CERCHERAI CON ME’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912140" y="5616453"/>
            <a:ext cx="792088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>
                <a:cs typeface="Arial" panose="020B0604020202020204" pitchFamily="34" charset="0"/>
              </a:rPr>
              <a:t>R. </a:t>
            </a:r>
            <a:r>
              <a:rPr lang="it-IT" sz="1100" dirty="0" err="1" smtClean="0">
                <a:cs typeface="Arial" panose="020B0604020202020204" pitchFamily="34" charset="0"/>
              </a:rPr>
              <a:t>Buckman</a:t>
            </a:r>
            <a:r>
              <a:rPr lang="it-IT" sz="1100" dirty="0" smtClean="0">
                <a:cs typeface="Arial" panose="020B0604020202020204" pitchFamily="34" charset="0"/>
              </a:rPr>
              <a:t>, Comunicare la malattia grave, Ed Cortina 2002</a:t>
            </a:r>
          </a:p>
          <a:p>
            <a:pPr lvl="0"/>
            <a:r>
              <a:rPr lang="en-US" sz="1100" dirty="0" err="1">
                <a:cs typeface="Arial" panose="020B0604020202020204" pitchFamily="34" charset="0"/>
              </a:rPr>
              <a:t>Lamiani</a:t>
            </a:r>
            <a:r>
              <a:rPr lang="en-US" sz="1100" dirty="0">
                <a:cs typeface="Arial" panose="020B0604020202020204" pitchFamily="34" charset="0"/>
              </a:rPr>
              <a:t> G, Leone D, Meyer EC, </a:t>
            </a:r>
            <a:r>
              <a:rPr lang="en-US" sz="1100" dirty="0" err="1">
                <a:cs typeface="Arial" panose="020B0604020202020204" pitchFamily="34" charset="0"/>
              </a:rPr>
              <a:t>Vegni</a:t>
            </a:r>
            <a:r>
              <a:rPr lang="en-US" sz="1100" dirty="0">
                <a:cs typeface="Arial" panose="020B0604020202020204" pitchFamily="34" charset="0"/>
              </a:rPr>
              <a:t> E.</a:t>
            </a:r>
            <a:r>
              <a:rPr lang="en-US" sz="1100" b="1" dirty="0">
                <a:cs typeface="Arial" panose="020B0604020202020204" pitchFamily="34" charset="0"/>
              </a:rPr>
              <a:t> </a:t>
            </a:r>
            <a:r>
              <a:rPr lang="en-US" sz="1100" dirty="0">
                <a:cs typeface="Arial" panose="020B0604020202020204" pitchFamily="34" charset="0"/>
              </a:rPr>
              <a:t>Communicating bad news: Theory and practice for healthcare professionals. In Freda MF&amp; De Luca </a:t>
            </a:r>
            <a:r>
              <a:rPr lang="en-US" sz="1100" dirty="0" err="1">
                <a:cs typeface="Arial" panose="020B0604020202020204" pitchFamily="34" charset="0"/>
              </a:rPr>
              <a:t>Picione</a:t>
            </a:r>
            <a:r>
              <a:rPr lang="en-US" sz="1100" dirty="0">
                <a:cs typeface="Arial" panose="020B0604020202020204" pitchFamily="34" charset="0"/>
              </a:rPr>
              <a:t> L. (</a:t>
            </a:r>
            <a:r>
              <a:rPr lang="en-US" sz="1100" dirty="0" err="1">
                <a:cs typeface="Arial" panose="020B0604020202020204" pitchFamily="34" charset="0"/>
              </a:rPr>
              <a:t>Eds</a:t>
            </a:r>
            <a:r>
              <a:rPr lang="en-US" sz="1100" dirty="0">
                <a:cs typeface="Arial" panose="020B0604020202020204" pitchFamily="34" charset="0"/>
              </a:rPr>
              <a:t>) </a:t>
            </a:r>
            <a:r>
              <a:rPr lang="en-US" sz="1100" b="1" dirty="0">
                <a:cs typeface="Arial" panose="020B0604020202020204" pitchFamily="34" charset="0"/>
              </a:rPr>
              <a:t>Cultural construction of social roles in medicine. </a:t>
            </a:r>
            <a:r>
              <a:rPr lang="en-US" sz="1100" dirty="0">
                <a:cs typeface="Arial" panose="020B0604020202020204" pitchFamily="34" charset="0"/>
              </a:rPr>
              <a:t>Ed Information Age Publishing, in press, 2016.</a:t>
            </a:r>
            <a:endParaRPr lang="it-IT" sz="1100" dirty="0">
              <a:cs typeface="Arial" panose="020B0604020202020204" pitchFamily="34" charset="0"/>
            </a:endParaRPr>
          </a:p>
          <a:p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4098"/>
          <p:cNvSpPr>
            <a:spLocks noChangeArrowheads="1"/>
          </p:cNvSpPr>
          <p:nvPr/>
        </p:nvSpPr>
        <p:spPr bwMode="auto">
          <a:xfrm rot="5400000">
            <a:off x="2648989" y="510562"/>
            <a:ext cx="4062046" cy="5256584"/>
          </a:xfrm>
          <a:prstGeom prst="homePlate">
            <a:avLst>
              <a:gd name="adj" fmla="val 25329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 sz="1662"/>
          </a:p>
        </p:txBody>
      </p:sp>
      <p:sp>
        <p:nvSpPr>
          <p:cNvPr id="38915" name="Text Box 4099"/>
          <p:cNvSpPr txBox="1">
            <a:spLocks noChangeArrowheads="1"/>
          </p:cNvSpPr>
          <p:nvPr/>
        </p:nvSpPr>
        <p:spPr bwMode="auto">
          <a:xfrm>
            <a:off x="539552" y="5353"/>
            <a:ext cx="84604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2800" b="1" dirty="0">
                <a:solidFill>
                  <a:srgbClr val="0C346B"/>
                </a:solidFill>
              </a:rPr>
              <a:t>2. Come dire: </a:t>
            </a:r>
            <a:r>
              <a:rPr lang="it-IT" sz="2800" b="1" dirty="0" err="1">
                <a:solidFill>
                  <a:srgbClr val="0C346B"/>
                </a:solidFill>
              </a:rPr>
              <a:t>finding</a:t>
            </a:r>
            <a:r>
              <a:rPr lang="it-IT" sz="2800" b="1" dirty="0">
                <a:solidFill>
                  <a:srgbClr val="0C346B"/>
                </a:solidFill>
              </a:rPr>
              <a:t> common </a:t>
            </a:r>
            <a:r>
              <a:rPr lang="it-IT" sz="2800" b="1" dirty="0" err="1">
                <a:solidFill>
                  <a:srgbClr val="0C346B"/>
                </a:solidFill>
              </a:rPr>
              <a:t>ground</a:t>
            </a:r>
            <a:r>
              <a:rPr lang="it-IT" sz="2800" b="1" dirty="0">
                <a:solidFill>
                  <a:srgbClr val="0C346B"/>
                </a:solidFill>
              </a:rPr>
              <a:t>,  </a:t>
            </a:r>
            <a:br>
              <a:rPr lang="it-IT" sz="2800" b="1" dirty="0">
                <a:solidFill>
                  <a:srgbClr val="0C346B"/>
                </a:solidFill>
              </a:rPr>
            </a:br>
            <a:r>
              <a:rPr lang="it-IT" sz="2800" b="1" dirty="0">
                <a:solidFill>
                  <a:srgbClr val="0C346B"/>
                </a:solidFill>
              </a:rPr>
              <a:t>  </a:t>
            </a:r>
            <a:r>
              <a:rPr lang="it-IT" sz="2800" b="1" dirty="0" smtClean="0">
                <a:solidFill>
                  <a:srgbClr val="0C346B"/>
                </a:solidFill>
              </a:rPr>
              <a:t> </a:t>
            </a:r>
            <a:r>
              <a:rPr lang="it-IT" sz="2800" b="1" dirty="0" err="1">
                <a:solidFill>
                  <a:srgbClr val="0C346B"/>
                </a:solidFill>
              </a:rPr>
              <a:t>commitment</a:t>
            </a:r>
            <a:endParaRPr lang="it-IT" sz="2800" b="1" dirty="0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28676" name="Text Box 4100"/>
          <p:cNvSpPr txBox="1">
            <a:spLocks noChangeArrowheads="1"/>
          </p:cNvSpPr>
          <p:nvPr/>
        </p:nvSpPr>
        <p:spPr bwMode="auto">
          <a:xfrm>
            <a:off x="3780692" y="1448533"/>
            <a:ext cx="1793631" cy="4757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it-IT" altLang="it-IT" sz="1246" b="1" i="0" dirty="0">
                <a:latin typeface="Tahoma" panose="020B0604030504040204" pitchFamily="34" charset="0"/>
              </a:rPr>
              <a:t>Raccogliere </a:t>
            </a:r>
            <a:r>
              <a:rPr lang="it-IT" altLang="it-IT" sz="1246" b="1" i="0" dirty="0" smtClean="0">
                <a:latin typeface="Tahoma" panose="020B0604030504040204" pitchFamily="34" charset="0"/>
              </a:rPr>
              <a:t>informazioni</a:t>
            </a:r>
            <a:endParaRPr lang="it-IT" altLang="it-IT" sz="1246" b="1" i="0" dirty="0">
              <a:latin typeface="Tahoma" panose="020B0604030504040204" pitchFamily="34" charset="0"/>
            </a:endParaRPr>
          </a:p>
        </p:txBody>
      </p:sp>
      <p:sp>
        <p:nvSpPr>
          <p:cNvPr id="28677" name="Text Box 4101"/>
          <p:cNvSpPr txBox="1">
            <a:spLocks noChangeArrowheads="1"/>
          </p:cNvSpPr>
          <p:nvPr/>
        </p:nvSpPr>
        <p:spPr bwMode="auto">
          <a:xfrm>
            <a:off x="4789478" y="2645742"/>
            <a:ext cx="2448272" cy="4757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r>
              <a:rPr lang="it-IT" altLang="it-IT" sz="1246" b="1" i="0" dirty="0">
                <a:latin typeface="Tahoma" panose="020B0604030504040204" pitchFamily="34" charset="0"/>
              </a:rPr>
              <a:t>Controllare  la propria </a:t>
            </a:r>
            <a:r>
              <a:rPr lang="it-IT" altLang="it-IT" sz="1246" b="1" i="0" dirty="0" smtClean="0">
                <a:latin typeface="Tahoma" panose="020B0604030504040204" pitchFamily="34" charset="0"/>
              </a:rPr>
              <a:t>comprensione</a:t>
            </a:r>
            <a:endParaRPr lang="it-IT" altLang="it-IT" sz="1246" b="1" i="0" dirty="0">
              <a:latin typeface="Tahoma" panose="020B0604030504040204" pitchFamily="34" charset="0"/>
            </a:endParaRPr>
          </a:p>
        </p:txBody>
      </p:sp>
      <p:sp>
        <p:nvSpPr>
          <p:cNvPr id="28678" name="Text Box 4102"/>
          <p:cNvSpPr txBox="1">
            <a:spLocks noChangeArrowheads="1"/>
          </p:cNvSpPr>
          <p:nvPr/>
        </p:nvSpPr>
        <p:spPr bwMode="auto">
          <a:xfrm>
            <a:off x="3886200" y="3851031"/>
            <a:ext cx="1899139" cy="4757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3"/>
            </a:pPr>
            <a:r>
              <a:rPr lang="it-IT" altLang="it-IT" sz="1246" b="1" i="0" dirty="0">
                <a:latin typeface="Tahoma" panose="020B0604030504040204" pitchFamily="34" charset="0"/>
              </a:rPr>
              <a:t>Dare </a:t>
            </a:r>
            <a:r>
              <a:rPr lang="it-IT" altLang="it-IT" sz="1246" b="1" i="0" dirty="0" smtClean="0">
                <a:latin typeface="Tahoma" panose="020B0604030504040204" pitchFamily="34" charset="0"/>
              </a:rPr>
              <a:t>informazioni</a:t>
            </a:r>
            <a:endParaRPr lang="it-IT" altLang="it-IT" sz="1246" b="1" i="0" dirty="0">
              <a:latin typeface="Tahoma" panose="020B0604030504040204" pitchFamily="34" charset="0"/>
            </a:endParaRPr>
          </a:p>
        </p:txBody>
      </p:sp>
      <p:sp>
        <p:nvSpPr>
          <p:cNvPr id="28679" name="Text Box 4103"/>
          <p:cNvSpPr txBox="1">
            <a:spLocks noChangeArrowheads="1"/>
          </p:cNvSpPr>
          <p:nvPr/>
        </p:nvSpPr>
        <p:spPr bwMode="auto">
          <a:xfrm>
            <a:off x="2108149" y="2629486"/>
            <a:ext cx="2290010" cy="4757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7200" indent="-4572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4"/>
            </a:pPr>
            <a:r>
              <a:rPr lang="it-IT" altLang="it-IT" sz="1246" b="1" i="0" dirty="0">
                <a:latin typeface="Tahoma" panose="020B0604030504040204" pitchFamily="34" charset="0"/>
              </a:rPr>
              <a:t>Controllare l’altrui </a:t>
            </a:r>
            <a:r>
              <a:rPr lang="it-IT" altLang="it-IT" sz="1246" b="1" i="0" dirty="0" smtClean="0">
                <a:latin typeface="Tahoma" panose="020B0604030504040204" pitchFamily="34" charset="0"/>
              </a:rPr>
              <a:t>comprensione</a:t>
            </a:r>
            <a:endParaRPr lang="it-IT" altLang="it-IT" sz="1246" b="1" i="0" dirty="0">
              <a:latin typeface="Tahoma" panose="020B0604030504040204" pitchFamily="34" charset="0"/>
            </a:endParaRPr>
          </a:p>
        </p:txBody>
      </p:sp>
      <p:sp>
        <p:nvSpPr>
          <p:cNvPr id="28680" name="Text Box 4104"/>
          <p:cNvSpPr txBox="1">
            <a:spLocks noChangeArrowheads="1"/>
          </p:cNvSpPr>
          <p:nvPr/>
        </p:nvSpPr>
        <p:spPr bwMode="auto">
          <a:xfrm>
            <a:off x="3569677" y="5299564"/>
            <a:ext cx="2215662" cy="552103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62308" bIns="62308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1385" b="1" i="0">
                <a:latin typeface="Tahoma" panose="020B0604030504040204" pitchFamily="34" charset="0"/>
              </a:rPr>
              <a:t>Costruire una relazione</a:t>
            </a:r>
          </a:p>
        </p:txBody>
      </p:sp>
      <p:sp>
        <p:nvSpPr>
          <p:cNvPr id="28681" name="Line 4105"/>
          <p:cNvSpPr>
            <a:spLocks noChangeShapeType="1"/>
          </p:cNvSpPr>
          <p:nvPr/>
        </p:nvSpPr>
        <p:spPr bwMode="auto">
          <a:xfrm>
            <a:off x="5996354" y="1635369"/>
            <a:ext cx="0" cy="738554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662"/>
          </a:p>
        </p:txBody>
      </p:sp>
      <p:sp>
        <p:nvSpPr>
          <p:cNvPr id="28682" name="Line 4106"/>
          <p:cNvSpPr>
            <a:spLocks noChangeShapeType="1"/>
          </p:cNvSpPr>
          <p:nvPr/>
        </p:nvSpPr>
        <p:spPr bwMode="auto">
          <a:xfrm>
            <a:off x="5732585" y="1635369"/>
            <a:ext cx="311028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662"/>
          </a:p>
        </p:txBody>
      </p:sp>
      <p:sp>
        <p:nvSpPr>
          <p:cNvPr id="28683" name="Line 4107"/>
          <p:cNvSpPr>
            <a:spLocks noChangeShapeType="1"/>
          </p:cNvSpPr>
          <p:nvPr/>
        </p:nvSpPr>
        <p:spPr bwMode="auto">
          <a:xfrm>
            <a:off x="6049108" y="3429000"/>
            <a:ext cx="0" cy="734158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662"/>
          </a:p>
        </p:txBody>
      </p:sp>
      <p:sp>
        <p:nvSpPr>
          <p:cNvPr id="28684" name="Line 4108"/>
          <p:cNvSpPr>
            <a:spLocks noChangeShapeType="1"/>
          </p:cNvSpPr>
          <p:nvPr/>
        </p:nvSpPr>
        <p:spPr bwMode="auto">
          <a:xfrm>
            <a:off x="5627077" y="4114800"/>
            <a:ext cx="422031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662"/>
          </a:p>
        </p:txBody>
      </p:sp>
      <p:sp>
        <p:nvSpPr>
          <p:cNvPr id="28685" name="Line 4109"/>
          <p:cNvSpPr>
            <a:spLocks noChangeShapeType="1"/>
          </p:cNvSpPr>
          <p:nvPr/>
        </p:nvSpPr>
        <p:spPr bwMode="auto">
          <a:xfrm>
            <a:off x="3411415" y="4114800"/>
            <a:ext cx="422031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662"/>
          </a:p>
        </p:txBody>
      </p:sp>
      <p:sp>
        <p:nvSpPr>
          <p:cNvPr id="28686" name="Line 4110"/>
          <p:cNvSpPr>
            <a:spLocks noChangeShapeType="1"/>
          </p:cNvSpPr>
          <p:nvPr/>
        </p:nvSpPr>
        <p:spPr bwMode="auto">
          <a:xfrm>
            <a:off x="3411415" y="3323493"/>
            <a:ext cx="0" cy="839665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662"/>
          </a:p>
        </p:txBody>
      </p:sp>
      <p:sp>
        <p:nvSpPr>
          <p:cNvPr id="28687" name="Line 4111"/>
          <p:cNvSpPr>
            <a:spLocks noChangeShapeType="1"/>
          </p:cNvSpPr>
          <p:nvPr/>
        </p:nvSpPr>
        <p:spPr bwMode="auto">
          <a:xfrm>
            <a:off x="3253154" y="1635369"/>
            <a:ext cx="422031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662"/>
          </a:p>
        </p:txBody>
      </p:sp>
      <p:sp>
        <p:nvSpPr>
          <p:cNvPr id="28688" name="Line 4112"/>
          <p:cNvSpPr>
            <a:spLocks noChangeShapeType="1"/>
          </p:cNvSpPr>
          <p:nvPr/>
        </p:nvSpPr>
        <p:spPr bwMode="auto">
          <a:xfrm>
            <a:off x="3244362" y="1599102"/>
            <a:ext cx="0" cy="722068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662"/>
          </a:p>
        </p:txBody>
      </p:sp>
      <p:sp>
        <p:nvSpPr>
          <p:cNvPr id="28690" name="Line 4114"/>
          <p:cNvSpPr>
            <a:spLocks noChangeShapeType="1"/>
          </p:cNvSpPr>
          <p:nvPr/>
        </p:nvSpPr>
        <p:spPr bwMode="auto">
          <a:xfrm>
            <a:off x="2356339" y="6488723"/>
            <a:ext cx="44313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662"/>
          </a:p>
        </p:txBody>
      </p:sp>
      <p:sp>
        <p:nvSpPr>
          <p:cNvPr id="3" name="CasellaDiTesto 2"/>
          <p:cNvSpPr txBox="1"/>
          <p:nvPr/>
        </p:nvSpPr>
        <p:spPr>
          <a:xfrm>
            <a:off x="4607621" y="2307802"/>
            <a:ext cx="281198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Parafrasi riformulazioni brevi ricapitolazioni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097006" y="2307801"/>
            <a:ext cx="237626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Tecniche di feedback </a:t>
            </a:r>
          </a:p>
          <a:p>
            <a:pPr algn="ctr"/>
            <a:r>
              <a:rPr lang="it-IT" dirty="0" smtClean="0"/>
              <a:t>sintesi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978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026"/>
          <p:cNvSpPr>
            <a:spLocks noChangeArrowheads="1"/>
          </p:cNvSpPr>
          <p:nvPr/>
        </p:nvSpPr>
        <p:spPr bwMode="auto">
          <a:xfrm rot="18000000">
            <a:off x="3655402" y="1866167"/>
            <a:ext cx="1055077" cy="593481"/>
          </a:xfrm>
          <a:prstGeom prst="rightArrow">
            <a:avLst>
              <a:gd name="adj1" fmla="val 51667"/>
              <a:gd name="adj2" fmla="val 95473"/>
            </a:avLst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 sz="1662"/>
          </a:p>
        </p:txBody>
      </p:sp>
      <p:sp>
        <p:nvSpPr>
          <p:cNvPr id="17411" name="Text Box 1027"/>
          <p:cNvSpPr txBox="1">
            <a:spLocks noChangeArrowheads="1"/>
          </p:cNvSpPr>
          <p:nvPr/>
        </p:nvSpPr>
        <p:spPr bwMode="auto">
          <a:xfrm>
            <a:off x="2461846" y="3006969"/>
            <a:ext cx="1688123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662" i="0"/>
          </a:p>
        </p:txBody>
      </p:sp>
      <p:sp>
        <p:nvSpPr>
          <p:cNvPr id="17412" name="Text Box 1028"/>
          <p:cNvSpPr txBox="1">
            <a:spLocks noChangeArrowheads="1"/>
          </p:cNvSpPr>
          <p:nvPr/>
        </p:nvSpPr>
        <p:spPr bwMode="auto">
          <a:xfrm>
            <a:off x="241208" y="2833277"/>
            <a:ext cx="5184577" cy="142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3200" i="0" dirty="0">
                <a:latin typeface="Tahoma" panose="020B0604030504040204" pitchFamily="34" charset="0"/>
              </a:rPr>
              <a:t>MEDICINA</a:t>
            </a:r>
          </a:p>
          <a:p>
            <a:r>
              <a:rPr lang="it-IT" altLang="it-IT" sz="3200" dirty="0" smtClean="0">
                <a:latin typeface="Tahoma" panose="020B0604030504040204" pitchFamily="34" charset="0"/>
              </a:rPr>
              <a:t>DISEASE CENTRED</a:t>
            </a:r>
            <a:endParaRPr lang="it-IT" altLang="it-IT" sz="3200" i="0" dirty="0"/>
          </a:p>
        </p:txBody>
      </p:sp>
      <p:sp>
        <p:nvSpPr>
          <p:cNvPr id="17413" name="Text Box 1029"/>
          <p:cNvSpPr txBox="1">
            <a:spLocks noChangeArrowheads="1"/>
          </p:cNvSpPr>
          <p:nvPr/>
        </p:nvSpPr>
        <p:spPr bwMode="auto">
          <a:xfrm>
            <a:off x="5214344" y="1235107"/>
            <a:ext cx="2520280" cy="64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2000" b="1" i="0" dirty="0">
                <a:latin typeface="Tahoma" panose="020B0604030504040204" pitchFamily="34" charset="0"/>
              </a:rPr>
              <a:t>DIAGNOSI</a:t>
            </a:r>
          </a:p>
          <a:p>
            <a:r>
              <a:rPr lang="it-IT" altLang="it-IT" sz="2000" b="1" i="0" dirty="0">
                <a:latin typeface="Tahoma" panose="020B0604030504040204" pitchFamily="34" charset="0"/>
              </a:rPr>
              <a:t>DI MALATTIA</a:t>
            </a:r>
            <a:endParaRPr lang="it-IT" altLang="it-IT" sz="2000" b="1" i="0" dirty="0"/>
          </a:p>
        </p:txBody>
      </p:sp>
      <p:sp>
        <p:nvSpPr>
          <p:cNvPr id="17414" name="Text Box 1030"/>
          <p:cNvSpPr txBox="1">
            <a:spLocks noChangeArrowheads="1"/>
          </p:cNvSpPr>
          <p:nvPr/>
        </p:nvSpPr>
        <p:spPr bwMode="auto">
          <a:xfrm>
            <a:off x="5220072" y="4570908"/>
            <a:ext cx="2952328" cy="111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2000" b="1" i="0" dirty="0">
                <a:latin typeface="Tahoma" panose="020B0604030504040204" pitchFamily="34" charset="0"/>
              </a:rPr>
              <a:t>IMPOSTAZIONE</a:t>
            </a:r>
          </a:p>
          <a:p>
            <a:r>
              <a:rPr lang="it-IT" altLang="it-IT" sz="2000" b="1" i="0" dirty="0">
                <a:latin typeface="Tahoma" panose="020B0604030504040204" pitchFamily="34" charset="0"/>
              </a:rPr>
              <a:t>DEL TRATTAMENTO</a:t>
            </a:r>
          </a:p>
          <a:p>
            <a:r>
              <a:rPr lang="it-IT" altLang="it-IT" sz="2000" b="1" i="0" dirty="0">
                <a:latin typeface="Tahoma" panose="020B0604030504040204" pitchFamily="34" charset="0"/>
              </a:rPr>
              <a:t>TERAPEUTICO</a:t>
            </a:r>
            <a:endParaRPr lang="it-IT" altLang="it-IT" sz="2000" b="1" i="0" dirty="0"/>
          </a:p>
        </p:txBody>
      </p:sp>
      <p:sp>
        <p:nvSpPr>
          <p:cNvPr id="44039" name="Text Box 1031"/>
          <p:cNvSpPr txBox="1">
            <a:spLocks noChangeArrowheads="1"/>
          </p:cNvSpPr>
          <p:nvPr/>
        </p:nvSpPr>
        <p:spPr bwMode="auto">
          <a:xfrm>
            <a:off x="2446459" y="397852"/>
            <a:ext cx="4220308" cy="43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2215" b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GLI OBIETTIVI</a:t>
            </a:r>
          </a:p>
        </p:txBody>
      </p:sp>
      <p:sp>
        <p:nvSpPr>
          <p:cNvPr id="17416" name="AutoShape 1032"/>
          <p:cNvSpPr>
            <a:spLocks noChangeArrowheads="1"/>
          </p:cNvSpPr>
          <p:nvPr/>
        </p:nvSpPr>
        <p:spPr bwMode="auto">
          <a:xfrm rot="2843367">
            <a:off x="3899924" y="4175979"/>
            <a:ext cx="1055077" cy="593481"/>
          </a:xfrm>
          <a:prstGeom prst="rightArrow">
            <a:avLst>
              <a:gd name="adj1" fmla="val 51667"/>
              <a:gd name="adj2" fmla="val 95473"/>
            </a:avLst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 sz="1662"/>
          </a:p>
        </p:txBody>
      </p:sp>
      <p:sp>
        <p:nvSpPr>
          <p:cNvPr id="11" name="Text Box 4113"/>
          <p:cNvSpPr txBox="1">
            <a:spLocks noChangeArrowheads="1"/>
          </p:cNvSpPr>
          <p:nvPr/>
        </p:nvSpPr>
        <p:spPr bwMode="auto">
          <a:xfrm>
            <a:off x="2340951" y="5977550"/>
            <a:ext cx="4431323" cy="18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623" b="1" i="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Moja EAM, Vegni E. La visita medica centrata sul paziente, Ed Cortina 2000</a:t>
            </a:r>
            <a:endParaRPr lang="it-IT" altLang="it-IT" sz="623" i="0" dirty="0"/>
          </a:p>
        </p:txBody>
      </p:sp>
    </p:spTree>
    <p:extLst>
      <p:ext uri="{BB962C8B-B14F-4D97-AF65-F5344CB8AC3E}">
        <p14:creationId xmlns:p14="http://schemas.microsoft.com/office/powerpoint/2010/main" val="412913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 rot="18600000">
            <a:off x="3655402" y="1866167"/>
            <a:ext cx="1055077" cy="593481"/>
          </a:xfrm>
          <a:prstGeom prst="rightArrow">
            <a:avLst>
              <a:gd name="adj1" fmla="val 51667"/>
              <a:gd name="adj2" fmla="val 95473"/>
            </a:avLst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 sz="1662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461846" y="3006969"/>
            <a:ext cx="1688123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 sz="1662" i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11561" y="2690446"/>
            <a:ext cx="3854932" cy="142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2769" i="0" dirty="0">
                <a:latin typeface="Tahoma" panose="020B0604030504040204" pitchFamily="34" charset="0"/>
              </a:rPr>
              <a:t>MEDICINA</a:t>
            </a:r>
          </a:p>
          <a:p>
            <a:r>
              <a:rPr lang="it-IT" altLang="it-IT" sz="2769" dirty="0" smtClean="0">
                <a:latin typeface="Tahoma" panose="020B0604030504040204" pitchFamily="34" charset="0"/>
              </a:rPr>
              <a:t>PATIENT CENTRED</a:t>
            </a:r>
            <a:endParaRPr lang="it-IT" altLang="it-IT" sz="831" i="0" dirty="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572000" y="1254003"/>
            <a:ext cx="1661746" cy="64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1938" i="0">
                <a:latin typeface="Tahoma" panose="020B0604030504040204" pitchFamily="34" charset="0"/>
              </a:rPr>
              <a:t>DIAGNOSI</a:t>
            </a:r>
          </a:p>
          <a:p>
            <a:r>
              <a:rPr lang="it-IT" altLang="it-IT" sz="1938" i="0">
                <a:latin typeface="Tahoma" panose="020B0604030504040204" pitchFamily="34" charset="0"/>
              </a:rPr>
              <a:t>DI MALATTIA</a:t>
            </a:r>
            <a:endParaRPr lang="it-IT" altLang="it-IT" sz="831" i="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578594" y="4853354"/>
            <a:ext cx="2373923" cy="111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1938" i="0">
                <a:latin typeface="Tahoma" panose="020B0604030504040204" pitchFamily="34" charset="0"/>
              </a:rPr>
              <a:t>IMPOSTAZIONE</a:t>
            </a:r>
          </a:p>
          <a:p>
            <a:r>
              <a:rPr lang="it-IT" altLang="it-IT" sz="1938" i="0">
                <a:latin typeface="Tahoma" panose="020B0604030504040204" pitchFamily="34" charset="0"/>
              </a:rPr>
              <a:t>DEL TRATTAMENTO</a:t>
            </a:r>
          </a:p>
          <a:p>
            <a:r>
              <a:rPr lang="it-IT" altLang="it-IT" sz="1938" i="0">
                <a:latin typeface="Tahoma" panose="020B0604030504040204" pitchFamily="34" charset="0"/>
              </a:rPr>
              <a:t>TERAPEUTICO</a:t>
            </a:r>
            <a:endParaRPr lang="it-IT" altLang="it-IT" sz="831" i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461846" y="397852"/>
            <a:ext cx="4220308" cy="43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2215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GLI OBIETTIVI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 rot="3000000">
            <a:off x="3655402" y="4240090"/>
            <a:ext cx="1055077" cy="593481"/>
          </a:xfrm>
          <a:prstGeom prst="rightArrow">
            <a:avLst>
              <a:gd name="adj1" fmla="val 51667"/>
              <a:gd name="adj2" fmla="val 95473"/>
            </a:avLst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 sz="1662"/>
          </a:p>
        </p:txBody>
      </p:sp>
      <p:sp>
        <p:nvSpPr>
          <p:cNvPr id="21513" name="AutoShape 10"/>
          <p:cNvSpPr>
            <a:spLocks noChangeArrowheads="1"/>
          </p:cNvSpPr>
          <p:nvPr/>
        </p:nvSpPr>
        <p:spPr bwMode="auto">
          <a:xfrm>
            <a:off x="4360985" y="3059723"/>
            <a:ext cx="580292" cy="593481"/>
          </a:xfrm>
          <a:prstGeom prst="rightArrow">
            <a:avLst>
              <a:gd name="adj1" fmla="val 51667"/>
              <a:gd name="adj2" fmla="val 53704"/>
            </a:avLst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 sz="1662"/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5330426" y="2795953"/>
            <a:ext cx="3168351" cy="14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it-IT" sz="1938" i="0" dirty="0">
                <a:latin typeface="Tahoma" panose="020B0604030504040204" pitchFamily="34" charset="0"/>
              </a:rPr>
              <a:t>CONFRONTO CON IL</a:t>
            </a:r>
          </a:p>
          <a:p>
            <a:r>
              <a:rPr lang="it-IT" altLang="it-IT" sz="1938" i="0" dirty="0">
                <a:latin typeface="Tahoma" panose="020B0604030504040204" pitchFamily="34" charset="0"/>
              </a:rPr>
              <a:t>VISSUTO </a:t>
            </a:r>
            <a:r>
              <a:rPr lang="it-IT" altLang="it-IT" sz="1938" i="0" dirty="0" smtClean="0">
                <a:latin typeface="Tahoma" panose="020B0604030504040204" pitchFamily="34" charset="0"/>
              </a:rPr>
              <a:t>DI MALATTIA DEL PAZIENTE </a:t>
            </a:r>
            <a:endParaRPr lang="it-IT" altLang="it-IT" sz="554" i="0" dirty="0"/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2356339" y="6541478"/>
            <a:ext cx="4431323" cy="18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it-IT" sz="623" b="1" i="0">
                <a:latin typeface="Tahoma" panose="020B0604030504040204" pitchFamily="34" charset="0"/>
                <a:cs typeface="Times New Roman" panose="02020603050405020304" pitchFamily="18" charset="0"/>
              </a:rPr>
              <a:t>Cattedra di Psicologia Medica – Università di Milano</a:t>
            </a:r>
            <a:r>
              <a:rPr lang="it-IT" altLang="it-IT" sz="623" i="0"/>
              <a:t> </a:t>
            </a:r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>
            <a:off x="2356339" y="6488723"/>
            <a:ext cx="44313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1662"/>
          </a:p>
        </p:txBody>
      </p:sp>
    </p:spTree>
    <p:extLst>
      <p:ext uri="{BB962C8B-B14F-4D97-AF65-F5344CB8AC3E}">
        <p14:creationId xmlns:p14="http://schemas.microsoft.com/office/powerpoint/2010/main" val="158337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  <p:bldP spid="215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908720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UNA NUOVA CULTURA MEDICA </a:t>
            </a:r>
            <a:r>
              <a:rPr lang="it-IT" dirty="0" smtClean="0"/>
              <a:t>CHE SULLA BASE DELLE </a:t>
            </a:r>
            <a:r>
              <a:rPr lang="it-IT" u="sng" dirty="0" smtClean="0"/>
              <a:t>SPINTE EPIDEMIOLOGICHE</a:t>
            </a:r>
            <a:r>
              <a:rPr lang="it-IT" dirty="0" smtClean="0"/>
              <a:t> </a:t>
            </a:r>
            <a:r>
              <a:rPr lang="it-IT" u="sng" dirty="0" smtClean="0"/>
              <a:t>SOCIALI</a:t>
            </a:r>
            <a:r>
              <a:rPr lang="it-IT" dirty="0" smtClean="0"/>
              <a:t> E </a:t>
            </a:r>
            <a:r>
              <a:rPr lang="it-IT" u="sng" dirty="0" smtClean="0"/>
              <a:t>CONTESTUALI </a:t>
            </a:r>
            <a:r>
              <a:rPr lang="it-IT" dirty="0" smtClean="0"/>
              <a:t>AGISCA AMPLIANDO GLI OBIETTIVI E DUNQUE LE COMPETENZE DEGLI OPERATORI SANITARI COME </a:t>
            </a:r>
            <a:r>
              <a:rPr lang="it-IT" dirty="0" smtClean="0">
                <a:solidFill>
                  <a:srgbClr val="FF0000"/>
                </a:solidFill>
              </a:rPr>
              <a:t>HUMUS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PER</a:t>
            </a:r>
            <a:r>
              <a:rPr lang="it-IT" dirty="0" smtClean="0"/>
              <a:t> COONSOLIDARE E RENDERE ‘PRATICABILE’ </a:t>
            </a:r>
            <a:r>
              <a:rPr lang="it-IT" dirty="0" smtClean="0">
                <a:solidFill>
                  <a:srgbClr val="FF0000"/>
                </a:solidFill>
              </a:rPr>
              <a:t>IL PATIENT ENGAGEMENT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771800" y="551723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elena.vegni@unimi.it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477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copertine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Trebuchet MS"/>
        <a:ea typeface="ＭＳ Ｐゴシック"/>
        <a:cs typeface="ＭＳ Ｐゴシック"/>
      </a:majorFont>
      <a:minorFont>
        <a:latin typeface="Trebuchet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i Office">
      <a:majorFont>
        <a:latin typeface="Trebuchet MS"/>
        <a:ea typeface="ＭＳ Ｐゴシック"/>
        <a:cs typeface="ＭＳ Ｐゴシック"/>
      </a:majorFont>
      <a:minorFont>
        <a:latin typeface="Trebuchet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</Template>
  <TotalTime>1237</TotalTime>
  <Words>271</Words>
  <Application>Microsoft Office PowerPoint</Application>
  <PresentationFormat>Presentazione su schermo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6</vt:i4>
      </vt:variant>
    </vt:vector>
  </HeadingPairs>
  <TitlesOfParts>
    <vt:vector size="17" baseType="lpstr">
      <vt:lpstr>Arial</vt:lpstr>
      <vt:lpstr>Book Antiqua</vt:lpstr>
      <vt:lpstr>Calibri</vt:lpstr>
      <vt:lpstr>ＭＳ Ｐゴシック</vt:lpstr>
      <vt:lpstr>Tahoma</vt:lpstr>
      <vt:lpstr>Times New Roman</vt:lpstr>
      <vt:lpstr>Trebuchet MS</vt:lpstr>
      <vt:lpstr>copertine</vt:lpstr>
      <vt:lpstr>3</vt:lpstr>
      <vt:lpstr>Tema di Office</vt:lpstr>
      <vt:lpstr>1_Tema di Office</vt:lpstr>
      <vt:lpstr>Prospettive per la comunicazione medico-paziente  Prof.ssa Elena Vegni</vt:lpstr>
      <vt:lpstr>1. Cosa dire: la verità, solo la verità nient’altro      che la verità?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 Branchi</dc:creator>
  <cp:lastModifiedBy>Psicocat03</cp:lastModifiedBy>
  <cp:revision>12</cp:revision>
  <dcterms:created xsi:type="dcterms:W3CDTF">2013-05-24T12:47:54Z</dcterms:created>
  <dcterms:modified xsi:type="dcterms:W3CDTF">2016-02-29T13:29:23Z</dcterms:modified>
</cp:coreProperties>
</file>